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handoutMasterIdLst>
    <p:handoutMasterId r:id="rId14"/>
  </p:handoutMasterIdLst>
  <p:sldIdLst>
    <p:sldId id="256" r:id="rId2"/>
    <p:sldId id="259" r:id="rId3"/>
    <p:sldId id="269" r:id="rId4"/>
    <p:sldId id="261" r:id="rId5"/>
    <p:sldId id="263" r:id="rId6"/>
    <p:sldId id="262" r:id="rId7"/>
    <p:sldId id="264" r:id="rId8"/>
    <p:sldId id="265" r:id="rId9"/>
    <p:sldId id="268" r:id="rId10"/>
    <p:sldId id="266"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378"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AFFCA7-53C6-4CF9-918D-9B92661BD51F}" type="datetimeFigureOut">
              <a:rPr lang="en-IN" smtClean="0"/>
              <a:t>01-12-2023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080C12-C1E2-4F16-AD68-711C91B0588C}" type="slidenum">
              <a:rPr lang="en-IN" smtClean="0"/>
              <a:t>‹#›</a:t>
            </a:fld>
            <a:endParaRPr lang="en-IN"/>
          </a:p>
        </p:txBody>
      </p:sp>
    </p:spTree>
    <p:extLst>
      <p:ext uri="{BB962C8B-B14F-4D97-AF65-F5344CB8AC3E}">
        <p14:creationId xmlns:p14="http://schemas.microsoft.com/office/powerpoint/2010/main" val="3603421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D59524-6F4B-496C-9521-A4AB4106805A}" type="datetimeFigureOut">
              <a:rPr lang="en-IN" smtClean="0"/>
              <a:t>01-12-2023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4DA157-6DC8-4ADC-9B29-69CDA73515F7}" type="slidenum">
              <a:rPr lang="en-IN" smtClean="0"/>
              <a:t>‹#›</a:t>
            </a:fld>
            <a:endParaRPr lang="en-IN"/>
          </a:p>
        </p:txBody>
      </p:sp>
    </p:spTree>
    <p:extLst>
      <p:ext uri="{BB962C8B-B14F-4D97-AF65-F5344CB8AC3E}">
        <p14:creationId xmlns:p14="http://schemas.microsoft.com/office/powerpoint/2010/main" val="1263412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C4DA157-6DC8-4ADC-9B29-69CDA73515F7}" type="slidenum">
              <a:rPr lang="en-IN" smtClean="0"/>
              <a:t>1</a:t>
            </a:fld>
            <a:endParaRPr lang="en-IN"/>
          </a:p>
        </p:txBody>
      </p:sp>
    </p:spTree>
    <p:extLst>
      <p:ext uri="{BB962C8B-B14F-4D97-AF65-F5344CB8AC3E}">
        <p14:creationId xmlns:p14="http://schemas.microsoft.com/office/powerpoint/2010/main" val="134006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26A2D-BDF5-4B9A-8648-B625014D70FC}" type="datetime1">
              <a:rPr lang="en-IN" smtClean="0"/>
              <a:t>01-12-2023</a:t>
            </a:fld>
            <a:endParaRPr lang="en-IN"/>
          </a:p>
        </p:txBody>
      </p:sp>
      <p:sp>
        <p:nvSpPr>
          <p:cNvPr id="5" name="Footer Placeholder 4"/>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12"/>
          </p:nvPr>
        </p:nvSpPr>
        <p:spPr/>
        <p:txBody>
          <a:bodyPr/>
          <a:lstStyle/>
          <a:p>
            <a:fld id="{FB208384-5888-4714-B08D-E60A97CF4B4A}" type="slidenum">
              <a:rPr lang="en-IN" smtClean="0"/>
              <a:t>‹#›</a:t>
            </a:fld>
            <a:endParaRPr lang="en-IN"/>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773F76-7440-4BC6-8332-1B05B2ED1EC1}" type="datetime1">
              <a:rPr lang="en-IN" smtClean="0"/>
              <a:t>01-12-2023</a:t>
            </a:fld>
            <a:endParaRPr lang="en-IN"/>
          </a:p>
        </p:txBody>
      </p:sp>
      <p:sp>
        <p:nvSpPr>
          <p:cNvPr id="5" name="Footer Placeholder 4"/>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5F5060-C8D1-4503-81CD-549676455644}" type="datetime1">
              <a:rPr lang="en-IN" smtClean="0"/>
              <a:t>01-12-2023</a:t>
            </a:fld>
            <a:endParaRPr lang="en-IN"/>
          </a:p>
        </p:txBody>
      </p:sp>
      <p:sp>
        <p:nvSpPr>
          <p:cNvPr id="5" name="Footer Placeholder 4"/>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BAD5DB-3670-4628-B617-0A5056B38961}" type="datetime1">
              <a:rPr lang="en-IN" smtClean="0"/>
              <a:t>01-12-2023</a:t>
            </a:fld>
            <a:endParaRPr lang="en-IN"/>
          </a:p>
        </p:txBody>
      </p:sp>
      <p:sp>
        <p:nvSpPr>
          <p:cNvPr id="5" name="Footer Placeholder 4"/>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12"/>
          </p:nvPr>
        </p:nvSpPr>
        <p:spPr/>
        <p:txBody>
          <a:bodyPr/>
          <a:lstStyle/>
          <a:p>
            <a:fld id="{FB208384-5888-4714-B08D-E60A97CF4B4A}"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A614D3-3084-4D1E-8BE8-5C07A30B43FA}" type="datetime1">
              <a:rPr lang="en-IN" smtClean="0"/>
              <a:t>01-12-2023</a:t>
            </a:fld>
            <a:endParaRPr lang="en-IN"/>
          </a:p>
        </p:txBody>
      </p:sp>
      <p:sp>
        <p:nvSpPr>
          <p:cNvPr id="5" name="Footer Placeholder 4"/>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37F9779-00DF-49DC-8CEB-8AF7E34F5FBB}" type="datetime1">
              <a:rPr lang="en-IN" smtClean="0"/>
              <a:t>01-12-2023</a:t>
            </a:fld>
            <a:endParaRPr lang="en-IN"/>
          </a:p>
        </p:txBody>
      </p:sp>
      <p:sp>
        <p:nvSpPr>
          <p:cNvPr id="6" name="Footer Placeholder 5"/>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7" name="Slide Number Placeholder 6"/>
          <p:cNvSpPr>
            <a:spLocks noGrp="1"/>
          </p:cNvSpPr>
          <p:nvPr>
            <p:ph type="sldNum" sz="quarter" idx="12"/>
          </p:nvPr>
        </p:nvSpPr>
        <p:spPr/>
        <p:txBody>
          <a:bodyPr/>
          <a:lstStyle/>
          <a:p>
            <a:fld id="{FB208384-5888-4714-B08D-E60A97CF4B4A}"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2D811D-EC80-41D0-8EF7-8387CD9E5EEA}" type="datetime1">
              <a:rPr lang="en-IN" smtClean="0"/>
              <a:t>01-12-2023</a:t>
            </a:fld>
            <a:endParaRPr lang="en-IN"/>
          </a:p>
        </p:txBody>
      </p:sp>
      <p:sp>
        <p:nvSpPr>
          <p:cNvPr id="8" name="Footer Placeholder 7"/>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9" name="Slide Number Placeholder 8"/>
          <p:cNvSpPr>
            <a:spLocks noGrp="1"/>
          </p:cNvSpPr>
          <p:nvPr>
            <p:ph type="sldNum" sz="quarter" idx="12"/>
          </p:nvPr>
        </p:nvSpPr>
        <p:spPr/>
        <p:txBody>
          <a:bodyPr/>
          <a:lstStyle/>
          <a:p>
            <a:fld id="{FB208384-5888-4714-B08D-E60A97CF4B4A}"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59A53D-4AAD-410F-AD7B-B74DF93C1EBF}" type="datetime1">
              <a:rPr lang="en-IN" smtClean="0"/>
              <a:t>01-12-2023</a:t>
            </a:fld>
            <a:endParaRPr lang="en-IN"/>
          </a:p>
        </p:txBody>
      </p:sp>
      <p:sp>
        <p:nvSpPr>
          <p:cNvPr id="4" name="Footer Placeholder 3"/>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5" name="Slide Number Placeholder 4"/>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A9AF5-53F4-4615-A2B5-F0FD26B91943}" type="datetime1">
              <a:rPr lang="en-IN" smtClean="0"/>
              <a:t>01-12-2023</a:t>
            </a:fld>
            <a:endParaRPr lang="en-IN"/>
          </a:p>
        </p:txBody>
      </p:sp>
      <p:sp>
        <p:nvSpPr>
          <p:cNvPr id="3" name="Footer Placeholder 2"/>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4" name="Slide Number Placeholder 3"/>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525732-025B-4A12-8ECF-1FB11DCEEDC0}" type="datetime1">
              <a:rPr lang="en-IN" smtClean="0"/>
              <a:t>01-12-2023</a:t>
            </a:fld>
            <a:endParaRPr lang="en-IN"/>
          </a:p>
        </p:txBody>
      </p:sp>
      <p:sp>
        <p:nvSpPr>
          <p:cNvPr id="6" name="Footer Placeholder 5"/>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7" name="Slide Number Placeholder 6"/>
          <p:cNvSpPr>
            <a:spLocks noGrp="1"/>
          </p:cNvSpPr>
          <p:nvPr>
            <p:ph type="sldNum" sz="quarter" idx="12"/>
          </p:nvPr>
        </p:nvSpPr>
        <p:spPr/>
        <p:txBody>
          <a:bodyPr/>
          <a:lstStyle/>
          <a:p>
            <a:fld id="{FB208384-5888-4714-B08D-E60A97CF4B4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725BC5-134C-44EE-8F7C-EFA64B45F9CB}" type="datetime1">
              <a:rPr lang="en-IN" smtClean="0"/>
              <a:t>01-12-2023</a:t>
            </a:fld>
            <a:endParaRPr lang="en-IN"/>
          </a:p>
        </p:txBody>
      </p:sp>
      <p:sp>
        <p:nvSpPr>
          <p:cNvPr id="6" name="Footer Placeholder 5"/>
          <p:cNvSpPr>
            <a:spLocks noGrp="1"/>
          </p:cNvSpPr>
          <p:nvPr>
            <p:ph type="ftr" sz="quarter" idx="11"/>
          </p:nvPr>
        </p:nvSpPr>
        <p:spPr/>
        <p:txBody>
          <a:bodyPr/>
          <a:lstStyle/>
          <a:p>
            <a:r>
              <a:rPr lang="en-US"/>
              <a:t>B.P.Poddar Institute of Management &amp; Technology, Department of Electrical Engineering</a:t>
            </a:r>
            <a:endParaRPr lang="en-IN"/>
          </a:p>
        </p:txBody>
      </p:sp>
      <p:sp>
        <p:nvSpPr>
          <p:cNvPr id="7" name="Slide Number Placeholder 6"/>
          <p:cNvSpPr>
            <a:spLocks noGrp="1"/>
          </p:cNvSpPr>
          <p:nvPr>
            <p:ph type="sldNum" sz="quarter" idx="12"/>
          </p:nvPr>
        </p:nvSpPr>
        <p:spPr/>
        <p:txBody>
          <a:bodyPr/>
          <a:lstStyle/>
          <a:p>
            <a:fld id="{FB208384-5888-4714-B08D-E60A97CF4B4A}" type="slidenum">
              <a:rPr lang="en-IN" smtClean="0"/>
              <a:t>‹#›</a:t>
            </a:fld>
            <a:endParaRPr lang="en-IN"/>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99EBE43F-EA0D-453E-8A8B-BCAE5AABB77C}" type="datetime1">
              <a:rPr lang="en-IN" smtClean="0"/>
              <a:t>01-12-2023</a:t>
            </a:fld>
            <a:endParaRPr lang="en-IN"/>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r>
              <a:rPr lang="en-US"/>
              <a:t>B.P.Poddar Institute of Management &amp; Technology, Department of Electrical Engineering</a:t>
            </a:r>
            <a:endParaRPr lang="en-IN"/>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FB208384-5888-4714-B08D-E60A97CF4B4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energycentral.com/c/em/key-demand-response-proper-customer-engagement"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_to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bing.com/search?q=Jewish%20author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3568" y="1052736"/>
            <a:ext cx="7848872" cy="792088"/>
          </a:xfrm>
        </p:spPr>
        <p:txBody>
          <a:bodyPr/>
          <a:lstStyle/>
          <a:p>
            <a:pPr marL="0" indent="0" algn="ctr">
              <a:buNone/>
            </a:pPr>
            <a:r>
              <a:rPr lang="en-US" alt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Develop an </a:t>
            </a:r>
            <a:r>
              <a:rPr lang="en-US" altLang="en-US" sz="3600" b="1"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App based</a:t>
            </a:r>
            <a:r>
              <a:rPr lang="en-US" alt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br>
              <a:rPr lang="en-US" alt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altLang="en-US" sz="3600" b="1"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Smart Meter </a:t>
            </a:r>
            <a:r>
              <a:rPr lang="en-US" alt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Infrastructure Incorporating </a:t>
            </a:r>
            <a:r>
              <a:rPr lang="en-US" altLang="en-US" sz="3600" b="1"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DSM</a:t>
            </a:r>
            <a:r>
              <a:rPr lang="en-US" alt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Scenario</a:t>
            </a:r>
            <a:endParaRPr lang="en-IN" sz="3600" dirty="0">
              <a:effectLst/>
              <a:latin typeface="Cambria" panose="02040503050406030204" pitchFamily="18" charset="0"/>
              <a:ea typeface="Cambria" panose="02040503050406030204" pitchFamily="18" charset="0"/>
              <a:cs typeface="Times New Roman" pitchFamily="18" charset="0"/>
            </a:endParaRPr>
          </a:p>
        </p:txBody>
      </p:sp>
      <p:sp>
        <p:nvSpPr>
          <p:cNvPr id="5" name="Text Placeholder 4"/>
          <p:cNvSpPr>
            <a:spLocks noGrp="1"/>
          </p:cNvSpPr>
          <p:nvPr>
            <p:ph type="body" idx="1"/>
          </p:nvPr>
        </p:nvSpPr>
        <p:spPr>
          <a:xfrm>
            <a:off x="1625842" y="2492896"/>
            <a:ext cx="6978606" cy="1368152"/>
          </a:xfrm>
        </p:spPr>
        <p:txBody>
          <a:bodyPr>
            <a:normAutofit lnSpcReduction="10000"/>
          </a:bodyPr>
          <a:lstStyle/>
          <a:p>
            <a:pPr algn="l"/>
            <a:r>
              <a:rPr lang="en-US" sz="23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Presented By,</a:t>
            </a:r>
          </a:p>
          <a:p>
            <a:pPr marL="342900" indent="-342900" algn="l">
              <a:buFont typeface="Arial" panose="020B0604020202020204" pitchFamily="34" charset="0"/>
              <a:buChar char="•"/>
            </a:pPr>
            <a:r>
              <a:rPr lang="en-US" sz="2300" b="1"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Mookul</a:t>
            </a:r>
            <a:r>
              <a:rPr lang="en-US" sz="23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Paul                            (11501620012)</a:t>
            </a:r>
          </a:p>
          <a:p>
            <a:pPr marL="342900" indent="-342900" algn="l">
              <a:buFont typeface="Arial" panose="020B0604020202020204" pitchFamily="34" charset="0"/>
              <a:buChar char="•"/>
            </a:pPr>
            <a:r>
              <a:rPr lang="en-US" sz="23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Nandini Chakraborty          (11501620009)</a:t>
            </a:r>
          </a:p>
          <a:p>
            <a:pPr algn="ctr"/>
            <a:endParaRPr lang="en-IN" sz="1400" b="1" dirty="0">
              <a:latin typeface="Cambria" panose="02040503050406030204" pitchFamily="18" charset="0"/>
              <a:ea typeface="Cambria" panose="02040503050406030204" pitchFamily="18" charset="0"/>
              <a:cs typeface="Times New Roman" pitchFamily="18" charset="0"/>
            </a:endParaRPr>
          </a:p>
        </p:txBody>
      </p:sp>
      <p:sp>
        <p:nvSpPr>
          <p:cNvPr id="9" name="Date Placeholder 8"/>
          <p:cNvSpPr>
            <a:spLocks noGrp="1"/>
          </p:cNvSpPr>
          <p:nvPr>
            <p:ph type="dt" sz="half" idx="10"/>
          </p:nvPr>
        </p:nvSpPr>
        <p:spPr/>
        <p:txBody>
          <a:bodyPr/>
          <a:lstStyle/>
          <a:p>
            <a:r>
              <a:rPr lang="en-US" sz="1400" dirty="0">
                <a:solidFill>
                  <a:schemeClr val="tx2">
                    <a:lumMod val="75000"/>
                  </a:schemeClr>
                </a:solidFill>
                <a:latin typeface="Cambria" panose="02040503050406030204" pitchFamily="18" charset="0"/>
                <a:ea typeface="Cambria" panose="02040503050406030204" pitchFamily="18" charset="0"/>
                <a:cs typeface="Times New Roman" pitchFamily="18" charset="0"/>
              </a:rPr>
              <a:t>02-12-2023</a:t>
            </a:r>
            <a:endParaRPr lang="en-IN" sz="1400" dirty="0">
              <a:solidFill>
                <a:schemeClr val="tx2">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10" name="Footer Placeholder 9"/>
          <p:cNvSpPr>
            <a:spLocks noGrp="1"/>
          </p:cNvSpPr>
          <p:nvPr>
            <p:ph type="ftr" sz="quarter" idx="11"/>
          </p:nvPr>
        </p:nvSpPr>
        <p:spPr>
          <a:xfrm>
            <a:off x="179512" y="6093296"/>
            <a:ext cx="4355976" cy="444029"/>
          </a:xfrm>
        </p:spPr>
        <p:txBody>
          <a:bodyPr/>
          <a:lstStyle/>
          <a:p>
            <a:pPr algn="ctr"/>
            <a:r>
              <a:rPr lang="en-US" sz="1400" dirty="0">
                <a:solidFill>
                  <a:schemeClr val="tx2">
                    <a:lumMod val="75000"/>
                  </a:schemeClr>
                </a:solidFill>
                <a:latin typeface="Cambria" panose="02040503050406030204" pitchFamily="18" charset="0"/>
                <a:ea typeface="Cambria" panose="02040503050406030204" pitchFamily="18" charset="0"/>
                <a:cs typeface="Times New Roman" pitchFamily="18" charset="0"/>
              </a:rPr>
              <a:t>B. P. </a:t>
            </a:r>
            <a:r>
              <a:rPr lang="en-US" sz="1400" dirty="0" err="1">
                <a:solidFill>
                  <a:schemeClr val="tx2">
                    <a:lumMod val="75000"/>
                  </a:schemeClr>
                </a:solidFill>
                <a:latin typeface="Cambria" panose="02040503050406030204" pitchFamily="18" charset="0"/>
                <a:ea typeface="Cambria" panose="02040503050406030204" pitchFamily="18" charset="0"/>
                <a:cs typeface="Times New Roman" pitchFamily="18" charset="0"/>
              </a:rPr>
              <a:t>Poddar</a:t>
            </a:r>
            <a:r>
              <a:rPr lang="en-US" sz="1400" dirty="0">
                <a:solidFill>
                  <a:schemeClr val="tx2">
                    <a:lumMod val="75000"/>
                  </a:schemeClr>
                </a:solidFill>
                <a:latin typeface="Cambria" panose="02040503050406030204" pitchFamily="18" charset="0"/>
                <a:ea typeface="Cambria" panose="02040503050406030204" pitchFamily="18" charset="0"/>
                <a:cs typeface="Times New Roman" pitchFamily="18" charset="0"/>
              </a:rPr>
              <a:t> Institute of Management &amp; Technology, Department of Electrical Engineering</a:t>
            </a:r>
            <a:endParaRPr lang="en-IN" sz="1400" dirty="0">
              <a:solidFill>
                <a:schemeClr val="tx2">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11" name="Slide Number Placeholder 10"/>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cs typeface="Times New Roman" pitchFamily="18" charset="0"/>
              </a:rPr>
              <a:t>1</a:t>
            </a:fld>
            <a:endParaRPr lang="en-IN" sz="1400" dirty="0">
              <a:solidFill>
                <a:schemeClr val="tx2">
                  <a:lumMod val="75000"/>
                </a:schemeClr>
              </a:solidFill>
              <a:latin typeface="Cambria" panose="02040503050406030204" pitchFamily="18" charset="0"/>
              <a:ea typeface="Cambria" panose="02040503050406030204" pitchFamily="18" charset="0"/>
              <a:cs typeface="Times New Roman" pitchFamily="18" charset="0"/>
            </a:endParaRPr>
          </a:p>
        </p:txBody>
      </p:sp>
      <p:sp>
        <p:nvSpPr>
          <p:cNvPr id="17" name="Text Placeholder 4"/>
          <p:cNvSpPr txBox="1">
            <a:spLocks/>
          </p:cNvSpPr>
          <p:nvPr/>
        </p:nvSpPr>
        <p:spPr>
          <a:xfrm>
            <a:off x="1763688" y="4105708"/>
            <a:ext cx="5970494" cy="835460"/>
          </a:xfrm>
          <a:prstGeom prst="rect">
            <a:avLst/>
          </a:prstGeom>
        </p:spPr>
        <p:txBody>
          <a:bodyPr vert="horz" lIns="91440" tIns="45720" rIns="91440" bIns="45720" rtlCol="0" anchor="t">
            <a:normAutofit fontScale="92500" lnSpcReduction="20000"/>
          </a:bodyPr>
          <a:lstStyle>
            <a:lvl1pPr marL="0" indent="0" algn="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2"/>
                </a:solidFill>
                <a:latin typeface="+mn-lt"/>
                <a:ea typeface="+mn-ea"/>
                <a:cs typeface="+mn-cs"/>
              </a:defRPr>
            </a:lvl1pPr>
            <a:lvl2pPr marL="457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pPr algn="ctr"/>
            <a:r>
              <a:rPr lang="en-IN" sz="2400" b="1" dirty="0">
                <a:latin typeface="Cambria" panose="02040503050406030204" pitchFamily="18" charset="0"/>
                <a:ea typeface="Cambria" panose="02040503050406030204" pitchFamily="18" charset="0"/>
                <a:cs typeface="Times New Roman" pitchFamily="18" charset="0"/>
              </a:rPr>
              <a:t>Supervisor’s Name</a:t>
            </a:r>
          </a:p>
          <a:p>
            <a:pPr algn="ctr"/>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MR. ARITRA GHOSH ,	ASSISTANT PROFESSOR</a:t>
            </a:r>
            <a:endParaRPr lang="en-IN" sz="2400" b="1" dirty="0">
              <a:latin typeface="Cambria" panose="02040503050406030204" pitchFamily="18" charset="0"/>
              <a:ea typeface="Cambria" panose="02040503050406030204" pitchFamily="18" charset="0"/>
              <a:cs typeface="Times New Roman" pitchFamily="18" charset="0"/>
            </a:endParaRPr>
          </a:p>
          <a:p>
            <a:pPr algn="ctr"/>
            <a:endParaRPr lang="en-IN" sz="2400" b="1" dirty="0">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427100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10</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11" name="Title 1">
            <a:extLst>
              <a:ext uri="{FF2B5EF4-FFF2-40B4-BE49-F238E27FC236}">
                <a16:creationId xmlns:a16="http://schemas.microsoft.com/office/drawing/2014/main" id="{D52314CE-2FA9-A926-3453-62170CD3A9DF}"/>
              </a:ext>
            </a:extLst>
          </p:cNvPr>
          <p:cNvSpPr txBox="1">
            <a:spLocks/>
          </p:cNvSpPr>
          <p:nvPr/>
        </p:nvSpPr>
        <p:spPr>
          <a:xfrm>
            <a:off x="-4829" y="297738"/>
            <a:ext cx="9148829" cy="566802"/>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None/>
            </a:pPr>
            <a:r>
              <a:rPr lang="en-IN" sz="4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TIMELINE</a:t>
            </a:r>
          </a:p>
        </p:txBody>
      </p:sp>
      <p:grpSp>
        <p:nvGrpSpPr>
          <p:cNvPr id="12" name="그룹 2">
            <a:extLst>
              <a:ext uri="{FF2B5EF4-FFF2-40B4-BE49-F238E27FC236}">
                <a16:creationId xmlns:a16="http://schemas.microsoft.com/office/drawing/2014/main" id="{D3337318-3EC1-4C90-11AB-9DF106C60BE3}"/>
              </a:ext>
            </a:extLst>
          </p:cNvPr>
          <p:cNvGrpSpPr/>
          <p:nvPr/>
        </p:nvGrpSpPr>
        <p:grpSpPr>
          <a:xfrm>
            <a:off x="-4829" y="1877060"/>
            <a:ext cx="6117187" cy="4015832"/>
            <a:chOff x="0" y="1716267"/>
            <a:chExt cx="6117187" cy="4015832"/>
          </a:xfrm>
          <a:solidFill>
            <a:schemeClr val="tx1">
              <a:lumMod val="75000"/>
              <a:lumOff val="25000"/>
            </a:schemeClr>
          </a:solidFill>
        </p:grpSpPr>
        <p:sp>
          <p:nvSpPr>
            <p:cNvPr id="13" name="직사각형 3">
              <a:extLst>
                <a:ext uri="{FF2B5EF4-FFF2-40B4-BE49-F238E27FC236}">
                  <a16:creationId xmlns:a16="http://schemas.microsoft.com/office/drawing/2014/main" id="{68092E0B-62FD-069B-0454-68B311E476C7}"/>
                </a:ext>
              </a:extLst>
            </p:cNvPr>
            <p:cNvSpPr/>
            <p:nvPr/>
          </p:nvSpPr>
          <p:spPr>
            <a:xfrm>
              <a:off x="0" y="5372099"/>
              <a:ext cx="23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4" name="직사각형 4">
              <a:extLst>
                <a:ext uri="{FF2B5EF4-FFF2-40B4-BE49-F238E27FC236}">
                  <a16:creationId xmlns:a16="http://schemas.microsoft.com/office/drawing/2014/main" id="{29C91782-FE14-412D-0BD8-04C30AEC81A1}"/>
                </a:ext>
              </a:extLst>
            </p:cNvPr>
            <p:cNvSpPr/>
            <p:nvPr/>
          </p:nvSpPr>
          <p:spPr>
            <a:xfrm>
              <a:off x="1980000" y="4292099"/>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5" name="직사각형 5">
              <a:extLst>
                <a:ext uri="{FF2B5EF4-FFF2-40B4-BE49-F238E27FC236}">
                  <a16:creationId xmlns:a16="http://schemas.microsoft.com/office/drawing/2014/main" id="{475A737F-E035-E2F7-863B-4D7D8949A4BF}"/>
                </a:ext>
              </a:extLst>
            </p:cNvPr>
            <p:cNvSpPr/>
            <p:nvPr/>
          </p:nvSpPr>
          <p:spPr>
            <a:xfrm>
              <a:off x="2340000" y="4292099"/>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6" name="직사각형 6">
              <a:extLst>
                <a:ext uri="{FF2B5EF4-FFF2-40B4-BE49-F238E27FC236}">
                  <a16:creationId xmlns:a16="http://schemas.microsoft.com/office/drawing/2014/main" id="{714274E5-0049-53F3-CE42-C1019EEBCB3F}"/>
                </a:ext>
              </a:extLst>
            </p:cNvPr>
            <p:cNvSpPr/>
            <p:nvPr/>
          </p:nvSpPr>
          <p:spPr>
            <a:xfrm>
              <a:off x="3780000" y="3211128"/>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7" name="직사각형 7">
              <a:extLst>
                <a:ext uri="{FF2B5EF4-FFF2-40B4-BE49-F238E27FC236}">
                  <a16:creationId xmlns:a16="http://schemas.microsoft.com/office/drawing/2014/main" id="{4450C189-3F21-C188-8395-46C98FBE4047}"/>
                </a:ext>
              </a:extLst>
            </p:cNvPr>
            <p:cNvSpPr/>
            <p:nvPr/>
          </p:nvSpPr>
          <p:spPr>
            <a:xfrm>
              <a:off x="4140000" y="3211446"/>
              <a:ext cx="1440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8" name="직사각형 8">
              <a:extLst>
                <a:ext uri="{FF2B5EF4-FFF2-40B4-BE49-F238E27FC236}">
                  <a16:creationId xmlns:a16="http://schemas.microsoft.com/office/drawing/2014/main" id="{E4621D55-8159-7478-A2CE-859E4EEA9583}"/>
                </a:ext>
              </a:extLst>
            </p:cNvPr>
            <p:cNvSpPr/>
            <p:nvPr/>
          </p:nvSpPr>
          <p:spPr>
            <a:xfrm>
              <a:off x="5580000" y="2131446"/>
              <a:ext cx="360000" cy="14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19" name="이등변 삼각형 9">
              <a:extLst>
                <a:ext uri="{FF2B5EF4-FFF2-40B4-BE49-F238E27FC236}">
                  <a16:creationId xmlns:a16="http://schemas.microsoft.com/office/drawing/2014/main" id="{1D993409-3891-19A8-0107-D31166BAD031}"/>
                </a:ext>
              </a:extLst>
            </p:cNvPr>
            <p:cNvSpPr/>
            <p:nvPr/>
          </p:nvSpPr>
          <p:spPr>
            <a:xfrm>
              <a:off x="5402812" y="1716267"/>
              <a:ext cx="714375" cy="419380"/>
            </a:xfrm>
            <a:prstGeom prst="triangle">
              <a:avLst>
                <a:gd name="adj" fmla="val 442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grpSp>
      <p:sp>
        <p:nvSpPr>
          <p:cNvPr id="20" name="타원 11">
            <a:extLst>
              <a:ext uri="{FF2B5EF4-FFF2-40B4-BE49-F238E27FC236}">
                <a16:creationId xmlns:a16="http://schemas.microsoft.com/office/drawing/2014/main" id="{D510ECB9-2461-EED0-93CD-B7A096281F33}"/>
              </a:ext>
            </a:extLst>
          </p:cNvPr>
          <p:cNvSpPr/>
          <p:nvPr/>
        </p:nvSpPr>
        <p:spPr>
          <a:xfrm>
            <a:off x="1870268" y="5420963"/>
            <a:ext cx="498902" cy="498900"/>
          </a:xfrm>
          <a:prstGeom prst="ellipse">
            <a:avLst/>
          </a:prstGeom>
          <a:solidFill>
            <a:schemeClr val="accent1">
              <a:lumMod val="60000"/>
              <a:lumOff val="40000"/>
            </a:schemeClr>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altLang="ko-KR" sz="11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01</a:t>
            </a:r>
            <a:endParaRPr lang="ko-KR" altLang="en-US" sz="1100" b="1"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
        <p:nvSpPr>
          <p:cNvPr id="21" name="타원 12">
            <a:extLst>
              <a:ext uri="{FF2B5EF4-FFF2-40B4-BE49-F238E27FC236}">
                <a16:creationId xmlns:a16="http://schemas.microsoft.com/office/drawing/2014/main" id="{E15890EB-4CFA-D776-0EF7-DE25F4688467}"/>
              </a:ext>
            </a:extLst>
          </p:cNvPr>
          <p:cNvSpPr/>
          <p:nvPr/>
        </p:nvSpPr>
        <p:spPr>
          <a:xfrm>
            <a:off x="1870268" y="4359789"/>
            <a:ext cx="498902" cy="498900"/>
          </a:xfrm>
          <a:prstGeom prst="ellipse">
            <a:avLst/>
          </a:prstGeom>
          <a:solidFill>
            <a:schemeClr val="accent2">
              <a:lumMod val="40000"/>
              <a:lumOff val="60000"/>
            </a:schemeClr>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altLang="ko-KR" sz="11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02</a:t>
            </a:r>
            <a:endParaRPr lang="ko-KR" altLang="en-US" sz="1100" b="1"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
        <p:nvSpPr>
          <p:cNvPr id="22" name="타원 13">
            <a:extLst>
              <a:ext uri="{FF2B5EF4-FFF2-40B4-BE49-F238E27FC236}">
                <a16:creationId xmlns:a16="http://schemas.microsoft.com/office/drawing/2014/main" id="{03B4717A-00B2-4188-EDA1-E5700112596D}"/>
              </a:ext>
            </a:extLst>
          </p:cNvPr>
          <p:cNvSpPr/>
          <p:nvPr/>
        </p:nvSpPr>
        <p:spPr>
          <a:xfrm>
            <a:off x="3688869" y="4359789"/>
            <a:ext cx="498902" cy="498900"/>
          </a:xfrm>
          <a:prstGeom prst="ellipse">
            <a:avLst/>
          </a:prstGeom>
          <a:solidFill>
            <a:schemeClr val="accent1">
              <a:lumMod val="60000"/>
              <a:lumOff val="40000"/>
            </a:schemeClr>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altLang="ko-KR" sz="11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03</a:t>
            </a:r>
            <a:endParaRPr lang="ko-KR" altLang="en-US" sz="1100" b="1"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
        <p:nvSpPr>
          <p:cNvPr id="23" name="타원 14">
            <a:extLst>
              <a:ext uri="{FF2B5EF4-FFF2-40B4-BE49-F238E27FC236}">
                <a16:creationId xmlns:a16="http://schemas.microsoft.com/office/drawing/2014/main" id="{F611D14A-990D-BA2D-55BC-CDA9C839F772}"/>
              </a:ext>
            </a:extLst>
          </p:cNvPr>
          <p:cNvSpPr/>
          <p:nvPr/>
        </p:nvSpPr>
        <p:spPr>
          <a:xfrm>
            <a:off x="3688869" y="3290210"/>
            <a:ext cx="498902" cy="498900"/>
          </a:xfrm>
          <a:prstGeom prst="ellipse">
            <a:avLst/>
          </a:prstGeom>
          <a:solidFill>
            <a:schemeClr val="accent2">
              <a:lumMod val="40000"/>
              <a:lumOff val="60000"/>
            </a:schemeClr>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altLang="ko-KR" sz="11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04</a:t>
            </a:r>
            <a:endParaRPr lang="ko-KR" altLang="en-US" sz="1100" b="1" dirty="0">
              <a:solidFill>
                <a:schemeClr val="tx1"/>
              </a:solidFill>
              <a:effectLst>
                <a:outerShdw blurRad="38100" dist="38100" dir="2700000" algn="tl">
                  <a:srgbClr val="000000">
                    <a:alpha val="43137"/>
                  </a:srgbClr>
                </a:outerShdw>
              </a:effectLst>
              <a:latin typeface="Cambria" panose="02040503050406030204" pitchFamily="18" charset="0"/>
            </a:endParaRPr>
          </a:p>
        </p:txBody>
      </p:sp>
      <p:sp>
        <p:nvSpPr>
          <p:cNvPr id="24" name="타원 15">
            <a:extLst>
              <a:ext uri="{FF2B5EF4-FFF2-40B4-BE49-F238E27FC236}">
                <a16:creationId xmlns:a16="http://schemas.microsoft.com/office/drawing/2014/main" id="{F24ADC24-1D7C-6EC3-6A18-9C2BA7B9229B}"/>
              </a:ext>
            </a:extLst>
          </p:cNvPr>
          <p:cNvSpPr/>
          <p:nvPr/>
        </p:nvSpPr>
        <p:spPr>
          <a:xfrm>
            <a:off x="5492467" y="3290210"/>
            <a:ext cx="498902" cy="498900"/>
          </a:xfrm>
          <a:prstGeom prst="ellipse">
            <a:avLst/>
          </a:prstGeom>
          <a:solidFill>
            <a:schemeClr val="accent1">
              <a:lumMod val="60000"/>
              <a:lumOff val="40000"/>
            </a:schemeClr>
          </a:solidFill>
          <a:ln w="149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altLang="ko-KR" sz="11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05</a:t>
            </a:r>
            <a:endParaRPr lang="ko-KR" altLang="en-US" sz="1100" b="1" dirty="0">
              <a:solidFill>
                <a:schemeClr val="tx1"/>
              </a:solidFill>
              <a:effectLst>
                <a:outerShdw blurRad="38100" dist="38100" dir="2700000" algn="tl">
                  <a:srgbClr val="000000">
                    <a:alpha val="43137"/>
                  </a:srgbClr>
                </a:outerShdw>
              </a:effectLst>
              <a:latin typeface="Cambria" panose="02040503050406030204" pitchFamily="18" charset="0"/>
            </a:endParaRPr>
          </a:p>
        </p:txBody>
      </p:sp>
      <p:grpSp>
        <p:nvGrpSpPr>
          <p:cNvPr id="39" name="그룹 30">
            <a:extLst>
              <a:ext uri="{FF2B5EF4-FFF2-40B4-BE49-F238E27FC236}">
                <a16:creationId xmlns:a16="http://schemas.microsoft.com/office/drawing/2014/main" id="{79A037FC-8BA3-D8D4-34BC-BD1F8051A7E5}"/>
              </a:ext>
            </a:extLst>
          </p:cNvPr>
          <p:cNvGrpSpPr/>
          <p:nvPr/>
        </p:nvGrpSpPr>
        <p:grpSpPr>
          <a:xfrm>
            <a:off x="6444208" y="3581584"/>
            <a:ext cx="2286940" cy="1531188"/>
            <a:chOff x="6508186" y="2464758"/>
            <a:chExt cx="2286940" cy="1531188"/>
          </a:xfrm>
        </p:grpSpPr>
        <p:grpSp>
          <p:nvGrpSpPr>
            <p:cNvPr id="40" name="Group 39">
              <a:extLst>
                <a:ext uri="{FF2B5EF4-FFF2-40B4-BE49-F238E27FC236}">
                  <a16:creationId xmlns:a16="http://schemas.microsoft.com/office/drawing/2014/main" id="{85A7B6E0-DB0A-6722-A1C8-64A49E2715BA}"/>
                </a:ext>
              </a:extLst>
            </p:cNvPr>
            <p:cNvGrpSpPr/>
            <p:nvPr/>
          </p:nvGrpSpPr>
          <p:grpSpPr>
            <a:xfrm>
              <a:off x="7024972" y="2464758"/>
              <a:ext cx="1770154" cy="1531188"/>
              <a:chOff x="963437" y="4149080"/>
              <a:chExt cx="2026269" cy="1531188"/>
            </a:xfrm>
          </p:grpSpPr>
          <p:sp>
            <p:nvSpPr>
              <p:cNvPr id="44" name="TextBox 35">
                <a:extLst>
                  <a:ext uri="{FF2B5EF4-FFF2-40B4-BE49-F238E27FC236}">
                    <a16:creationId xmlns:a16="http://schemas.microsoft.com/office/drawing/2014/main" id="{789C5B63-60C8-4B5A-EB16-89526B251909}"/>
                  </a:ext>
                </a:extLst>
              </p:cNvPr>
              <p:cNvSpPr txBox="1"/>
              <p:nvPr/>
            </p:nvSpPr>
            <p:spPr>
              <a:xfrm>
                <a:off x="963437" y="4149080"/>
                <a:ext cx="2026269" cy="15311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rtl="0" eaLnBrk="1" fontAlgn="base" latinLnBrk="0" hangingPunct="1">
                  <a:spcBef>
                    <a:spcPts val="336"/>
                  </a:spcBef>
                  <a:spcAft>
                    <a:spcPts val="0"/>
                  </a:spcAft>
                </a:pPr>
                <a:r>
                  <a:rPr lang="en-US" sz="11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Mid-Term Project Evaluation</a:t>
                </a:r>
                <a:endParaRPr lang="en-IN" sz="110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2</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nd</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-3</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rd</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 February</a:t>
                </a:r>
                <a:endParaRPr lang="en-IN" sz="11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2023</a:t>
                </a:r>
                <a:endParaRPr lang="en-IN" sz="11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Completion of Project with Validation and Troubleshooting</a:t>
                </a:r>
                <a:endParaRPr lang="en-IN" sz="1100" i="0" u="none" strike="noStrike" dirty="0">
                  <a:latin typeface="Cambria" panose="02040503050406030204" pitchFamily="18" charset="0"/>
                  <a:ea typeface="Cambria" panose="02040503050406030204" pitchFamily="18" charset="0"/>
                </a:endParaRPr>
              </a:p>
              <a:p>
                <a:endParaRPr lang="ko-KR" altLang="en-US" sz="900" dirty="0">
                  <a:solidFill>
                    <a:schemeClr val="tx1">
                      <a:lumMod val="75000"/>
                      <a:lumOff val="25000"/>
                    </a:schemeClr>
                  </a:solidFill>
                  <a:latin typeface="Cambria" panose="02040503050406030204" pitchFamily="18" charset="0"/>
                  <a:cs typeface="Arial" pitchFamily="34" charset="0"/>
                </a:endParaRPr>
              </a:p>
            </p:txBody>
          </p:sp>
          <p:sp>
            <p:nvSpPr>
              <p:cNvPr id="45" name="TextBox 36">
                <a:extLst>
                  <a:ext uri="{FF2B5EF4-FFF2-40B4-BE49-F238E27FC236}">
                    <a16:creationId xmlns:a16="http://schemas.microsoft.com/office/drawing/2014/main" id="{F687E133-92E3-D05E-8ACA-6073BC8FA3E6}"/>
                  </a:ext>
                </a:extLst>
              </p:cNvPr>
              <p:cNvSpPr txBox="1"/>
              <p:nvPr/>
            </p:nvSpPr>
            <p:spPr>
              <a:xfrm>
                <a:off x="1113220" y="4369639"/>
                <a:ext cx="151619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dirty="0">
                  <a:solidFill>
                    <a:schemeClr val="tx1">
                      <a:lumMod val="75000"/>
                      <a:lumOff val="25000"/>
                    </a:schemeClr>
                  </a:solidFill>
                  <a:latin typeface="Cambria" panose="02040503050406030204" pitchFamily="18" charset="0"/>
                  <a:cs typeface="Arial" pitchFamily="34" charset="0"/>
                </a:endParaRPr>
              </a:p>
            </p:txBody>
          </p:sp>
        </p:grpSp>
        <p:grpSp>
          <p:nvGrpSpPr>
            <p:cNvPr id="41" name="Group 40">
              <a:extLst>
                <a:ext uri="{FF2B5EF4-FFF2-40B4-BE49-F238E27FC236}">
                  <a16:creationId xmlns:a16="http://schemas.microsoft.com/office/drawing/2014/main" id="{1F19681A-7366-BC0A-2024-BA133E371F1C}"/>
                </a:ext>
              </a:extLst>
            </p:cNvPr>
            <p:cNvGrpSpPr/>
            <p:nvPr/>
          </p:nvGrpSpPr>
          <p:grpSpPr>
            <a:xfrm>
              <a:off x="6508186" y="2522470"/>
              <a:ext cx="566802" cy="566802"/>
              <a:chOff x="465585" y="4206791"/>
              <a:chExt cx="566802" cy="566802"/>
            </a:xfrm>
          </p:grpSpPr>
          <p:sp>
            <p:nvSpPr>
              <p:cNvPr id="42" name="Oval 41">
                <a:extLst>
                  <a:ext uri="{FF2B5EF4-FFF2-40B4-BE49-F238E27FC236}">
                    <a16:creationId xmlns:a16="http://schemas.microsoft.com/office/drawing/2014/main" id="{4E579C2C-B0F6-50E2-F745-B17217611F37}"/>
                  </a:ext>
                </a:extLst>
              </p:cNvPr>
              <p:cNvSpPr/>
              <p:nvPr/>
            </p:nvSpPr>
            <p:spPr>
              <a:xfrm>
                <a:off x="465585" y="4206791"/>
                <a:ext cx="566802" cy="566802"/>
              </a:xfrm>
              <a:prstGeom prst="ellipse">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latin typeface="Cambria" panose="02040503050406030204" pitchFamily="18" charset="0"/>
                </a:endParaRPr>
              </a:p>
            </p:txBody>
          </p:sp>
          <p:sp>
            <p:nvSpPr>
              <p:cNvPr id="43" name="TextBox 34">
                <a:extLst>
                  <a:ext uri="{FF2B5EF4-FFF2-40B4-BE49-F238E27FC236}">
                    <a16:creationId xmlns:a16="http://schemas.microsoft.com/office/drawing/2014/main" id="{05801097-CE6A-2E12-8668-FFAA0CE79B78}"/>
                  </a:ext>
                </a:extLst>
              </p:cNvPr>
              <p:cNvSpPr txBox="1"/>
              <p:nvPr/>
            </p:nvSpPr>
            <p:spPr>
              <a:xfrm>
                <a:off x="465585" y="4314302"/>
                <a:ext cx="5668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rial" pitchFamily="34" charset="0"/>
                  </a:rPr>
                  <a:t>04</a:t>
                </a:r>
                <a:endParaRPr lang="ko-KR" altLang="en-US" sz="2000" b="1" dirty="0">
                  <a:effectLst>
                    <a:outerShdw blurRad="38100" dist="38100" dir="2700000" algn="tl">
                      <a:srgbClr val="000000">
                        <a:alpha val="43137"/>
                      </a:srgbClr>
                    </a:outerShdw>
                  </a:effectLst>
                  <a:latin typeface="Cambria" panose="02040503050406030204" pitchFamily="18" charset="0"/>
                  <a:cs typeface="Arial" pitchFamily="34" charset="0"/>
                </a:endParaRPr>
              </a:p>
            </p:txBody>
          </p:sp>
        </p:grpSp>
      </p:grpSp>
      <p:grpSp>
        <p:nvGrpSpPr>
          <p:cNvPr id="46" name="그룹 37">
            <a:extLst>
              <a:ext uri="{FF2B5EF4-FFF2-40B4-BE49-F238E27FC236}">
                <a16:creationId xmlns:a16="http://schemas.microsoft.com/office/drawing/2014/main" id="{FB11B86F-ABB5-7461-DCA2-0DC9729AD601}"/>
              </a:ext>
            </a:extLst>
          </p:cNvPr>
          <p:cNvGrpSpPr/>
          <p:nvPr/>
        </p:nvGrpSpPr>
        <p:grpSpPr>
          <a:xfrm>
            <a:off x="6372200" y="1772816"/>
            <a:ext cx="2167671" cy="1492716"/>
            <a:chOff x="9636311" y="2464758"/>
            <a:chExt cx="2167671" cy="1492716"/>
          </a:xfrm>
        </p:grpSpPr>
        <p:sp>
          <p:nvSpPr>
            <p:cNvPr id="47" name="TextBox 42">
              <a:extLst>
                <a:ext uri="{FF2B5EF4-FFF2-40B4-BE49-F238E27FC236}">
                  <a16:creationId xmlns:a16="http://schemas.microsoft.com/office/drawing/2014/main" id="{C34D2C7D-4231-3ED7-9009-761FD284F63C}"/>
                </a:ext>
              </a:extLst>
            </p:cNvPr>
            <p:cNvSpPr txBox="1"/>
            <p:nvPr/>
          </p:nvSpPr>
          <p:spPr>
            <a:xfrm>
              <a:off x="10164679" y="2464758"/>
              <a:ext cx="1639303" cy="14927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rtl="0" eaLnBrk="1" fontAlgn="base" latinLnBrk="0" hangingPunct="1">
                <a:spcBef>
                  <a:spcPts val="336"/>
                </a:spcBef>
                <a:spcAft>
                  <a:spcPts val="0"/>
                </a:spcAft>
              </a:pPr>
              <a:r>
                <a:rPr lang="en-US" sz="11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7</a:t>
              </a:r>
              <a:r>
                <a:rPr lang="en-US" sz="1100" b="1" i="0" u="none" strike="noStrike" kern="1200" baseline="3000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a:t>
              </a:r>
              <a:r>
                <a:rPr lang="en-US" sz="11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Sem Final Project Presentation</a:t>
              </a:r>
              <a:endParaRPr lang="en-IN" sz="110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24</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-25</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 November 2023</a:t>
              </a:r>
              <a:endParaRPr lang="en-IN" sz="11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Primary Model preparation with App development</a:t>
              </a:r>
              <a:endParaRPr lang="en-IN" sz="1100" i="0" u="none" strike="noStrike" dirty="0">
                <a:latin typeface="Cambria" panose="02040503050406030204" pitchFamily="18" charset="0"/>
                <a:ea typeface="Cambria" panose="02040503050406030204" pitchFamily="18" charset="0"/>
              </a:endParaRPr>
            </a:p>
            <a:p>
              <a:endParaRPr lang="ko-KR" altLang="en-US" sz="900" dirty="0">
                <a:solidFill>
                  <a:schemeClr val="tx1">
                    <a:lumMod val="75000"/>
                    <a:lumOff val="25000"/>
                  </a:schemeClr>
                </a:solidFill>
                <a:latin typeface="Cambria" panose="02040503050406030204" pitchFamily="18" charset="0"/>
                <a:cs typeface="Arial" pitchFamily="34" charset="0"/>
              </a:endParaRPr>
            </a:p>
          </p:txBody>
        </p:sp>
        <p:grpSp>
          <p:nvGrpSpPr>
            <p:cNvPr id="48" name="Group 47">
              <a:extLst>
                <a:ext uri="{FF2B5EF4-FFF2-40B4-BE49-F238E27FC236}">
                  <a16:creationId xmlns:a16="http://schemas.microsoft.com/office/drawing/2014/main" id="{AF728524-0C28-BC70-DBAB-AA9479DCC15F}"/>
                </a:ext>
              </a:extLst>
            </p:cNvPr>
            <p:cNvGrpSpPr/>
            <p:nvPr/>
          </p:nvGrpSpPr>
          <p:grpSpPr>
            <a:xfrm>
              <a:off x="9636311" y="2522470"/>
              <a:ext cx="566802" cy="566802"/>
              <a:chOff x="465585" y="4206791"/>
              <a:chExt cx="566802" cy="566802"/>
            </a:xfrm>
          </p:grpSpPr>
          <p:sp>
            <p:nvSpPr>
              <p:cNvPr id="49" name="Oval 48">
                <a:extLst>
                  <a:ext uri="{FF2B5EF4-FFF2-40B4-BE49-F238E27FC236}">
                    <a16:creationId xmlns:a16="http://schemas.microsoft.com/office/drawing/2014/main" id="{3D41DD79-6741-2FA0-1C1D-C8A263C5B582}"/>
                  </a:ext>
                </a:extLst>
              </p:cNvPr>
              <p:cNvSpPr/>
              <p:nvPr/>
            </p:nvSpPr>
            <p:spPr>
              <a:xfrm>
                <a:off x="465585" y="4206791"/>
                <a:ext cx="566802" cy="566802"/>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latin typeface="Cambria" panose="02040503050406030204" pitchFamily="18" charset="0"/>
                </a:endParaRPr>
              </a:p>
            </p:txBody>
          </p:sp>
          <p:sp>
            <p:nvSpPr>
              <p:cNvPr id="50" name="TextBox 41">
                <a:extLst>
                  <a:ext uri="{FF2B5EF4-FFF2-40B4-BE49-F238E27FC236}">
                    <a16:creationId xmlns:a16="http://schemas.microsoft.com/office/drawing/2014/main" id="{1E9082AB-DFF0-5A30-BFA5-DC69C9BC750C}"/>
                  </a:ext>
                </a:extLst>
              </p:cNvPr>
              <p:cNvSpPr txBox="1"/>
              <p:nvPr/>
            </p:nvSpPr>
            <p:spPr>
              <a:xfrm>
                <a:off x="465585" y="4314302"/>
                <a:ext cx="5668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rial" pitchFamily="34" charset="0"/>
                  </a:rPr>
                  <a:t>03</a:t>
                </a:r>
                <a:endParaRPr lang="ko-KR" altLang="en-US" sz="2000" b="1" dirty="0">
                  <a:effectLst>
                    <a:outerShdw blurRad="38100" dist="38100" dir="2700000" algn="tl">
                      <a:srgbClr val="000000">
                        <a:alpha val="43137"/>
                      </a:srgbClr>
                    </a:outerShdw>
                  </a:effectLst>
                  <a:latin typeface="Cambria" panose="02040503050406030204" pitchFamily="18" charset="0"/>
                  <a:cs typeface="Arial" pitchFamily="34" charset="0"/>
                </a:endParaRPr>
              </a:p>
            </p:txBody>
          </p:sp>
        </p:grpSp>
      </p:grpSp>
      <p:grpSp>
        <p:nvGrpSpPr>
          <p:cNvPr id="51" name="그룹 44">
            <a:extLst>
              <a:ext uri="{FF2B5EF4-FFF2-40B4-BE49-F238E27FC236}">
                <a16:creationId xmlns:a16="http://schemas.microsoft.com/office/drawing/2014/main" id="{1BD7CA05-D6F9-EC67-6070-822FCE84307D}"/>
              </a:ext>
            </a:extLst>
          </p:cNvPr>
          <p:cNvGrpSpPr/>
          <p:nvPr/>
        </p:nvGrpSpPr>
        <p:grpSpPr>
          <a:xfrm>
            <a:off x="4716016" y="4476889"/>
            <a:ext cx="2113251" cy="1400383"/>
            <a:chOff x="6508186" y="2464758"/>
            <a:chExt cx="2113251" cy="1400383"/>
          </a:xfrm>
        </p:grpSpPr>
        <p:grpSp>
          <p:nvGrpSpPr>
            <p:cNvPr id="52" name="Group 51">
              <a:extLst>
                <a:ext uri="{FF2B5EF4-FFF2-40B4-BE49-F238E27FC236}">
                  <a16:creationId xmlns:a16="http://schemas.microsoft.com/office/drawing/2014/main" id="{2D5B7FEB-61D9-3EE5-8E67-81A094429994}"/>
                </a:ext>
              </a:extLst>
            </p:cNvPr>
            <p:cNvGrpSpPr/>
            <p:nvPr/>
          </p:nvGrpSpPr>
          <p:grpSpPr>
            <a:xfrm>
              <a:off x="7155823" y="2464758"/>
              <a:ext cx="1465614" cy="1400383"/>
              <a:chOff x="1113220" y="4149080"/>
              <a:chExt cx="1677667" cy="1400383"/>
            </a:xfrm>
          </p:grpSpPr>
          <p:sp>
            <p:nvSpPr>
              <p:cNvPr id="56" name="TextBox 49">
                <a:extLst>
                  <a:ext uri="{FF2B5EF4-FFF2-40B4-BE49-F238E27FC236}">
                    <a16:creationId xmlns:a16="http://schemas.microsoft.com/office/drawing/2014/main" id="{7E1AB854-8463-6A4E-8E29-BB650EDEEACD}"/>
                  </a:ext>
                </a:extLst>
              </p:cNvPr>
              <p:cNvSpPr txBox="1"/>
              <p:nvPr/>
            </p:nvSpPr>
            <p:spPr>
              <a:xfrm>
                <a:off x="1113220" y="4149080"/>
                <a:ext cx="1677667"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rtl="0" eaLnBrk="1" fontAlgn="base" latinLnBrk="0" hangingPunct="1">
                  <a:spcBef>
                    <a:spcPts val="336"/>
                  </a:spcBef>
                  <a:spcAft>
                    <a:spcPts val="0"/>
                  </a:spcAft>
                </a:pPr>
                <a:r>
                  <a:rPr lang="en-US" sz="11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Final Project</a:t>
                </a:r>
                <a:endParaRPr lang="en-IN" sz="110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b="1" i="0" u="none" strike="noStrike" kern="1200" baseline="0" dirty="0" err="1">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Pesentation</a:t>
                </a:r>
                <a:endParaRPr lang="en-IN" sz="110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15</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-16</a:t>
                </a:r>
                <a:r>
                  <a:rPr lang="en-US" sz="110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 April</a:t>
                </a:r>
                <a:endParaRPr lang="en-IN" sz="11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2024</a:t>
                </a:r>
                <a:endParaRPr lang="en-IN" sz="11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100" i="0" u="none" strike="noStrike" kern="1200" baseline="0" dirty="0">
                    <a:ln>
                      <a:noFill/>
                    </a:ln>
                    <a:solidFill>
                      <a:srgbClr val="000000"/>
                    </a:solidFill>
                    <a:latin typeface="Cambria" panose="02040503050406030204" pitchFamily="18" charset="0"/>
                    <a:ea typeface="Cambria" panose="02040503050406030204" pitchFamily="18" charset="0"/>
                  </a:rPr>
                  <a:t>Paper Writing with Result analysis</a:t>
                </a:r>
                <a:endParaRPr lang="en-IN" sz="1100" i="0" u="none" strike="noStrike" dirty="0">
                  <a:latin typeface="Cambria" panose="02040503050406030204" pitchFamily="18" charset="0"/>
                  <a:ea typeface="Cambria" panose="02040503050406030204" pitchFamily="18" charset="0"/>
                </a:endParaRPr>
              </a:p>
              <a:p>
                <a:endParaRPr lang="ko-KR" altLang="en-US" sz="900" dirty="0">
                  <a:solidFill>
                    <a:schemeClr val="tx1">
                      <a:lumMod val="75000"/>
                      <a:lumOff val="25000"/>
                    </a:schemeClr>
                  </a:solidFill>
                  <a:latin typeface="Cambria" panose="02040503050406030204" pitchFamily="18" charset="0"/>
                  <a:cs typeface="Arial" pitchFamily="34" charset="0"/>
                </a:endParaRPr>
              </a:p>
            </p:txBody>
          </p:sp>
          <p:sp>
            <p:nvSpPr>
              <p:cNvPr id="57" name="TextBox 50">
                <a:extLst>
                  <a:ext uri="{FF2B5EF4-FFF2-40B4-BE49-F238E27FC236}">
                    <a16:creationId xmlns:a16="http://schemas.microsoft.com/office/drawing/2014/main" id="{BFC219C1-FCBA-2645-FF7B-C992A3191139}"/>
                  </a:ext>
                </a:extLst>
              </p:cNvPr>
              <p:cNvSpPr txBox="1"/>
              <p:nvPr/>
            </p:nvSpPr>
            <p:spPr>
              <a:xfrm>
                <a:off x="1113220" y="4369639"/>
                <a:ext cx="151619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dirty="0">
                  <a:solidFill>
                    <a:schemeClr val="tx1">
                      <a:lumMod val="75000"/>
                      <a:lumOff val="25000"/>
                    </a:schemeClr>
                  </a:solidFill>
                  <a:latin typeface="Cambria" panose="02040503050406030204" pitchFamily="18" charset="0"/>
                  <a:cs typeface="Arial" pitchFamily="34" charset="0"/>
                </a:endParaRPr>
              </a:p>
            </p:txBody>
          </p:sp>
        </p:grpSp>
        <p:grpSp>
          <p:nvGrpSpPr>
            <p:cNvPr id="53" name="Group 52">
              <a:extLst>
                <a:ext uri="{FF2B5EF4-FFF2-40B4-BE49-F238E27FC236}">
                  <a16:creationId xmlns:a16="http://schemas.microsoft.com/office/drawing/2014/main" id="{8A751DEB-FED8-BFDB-785F-6188C80F5D5C}"/>
                </a:ext>
              </a:extLst>
            </p:cNvPr>
            <p:cNvGrpSpPr/>
            <p:nvPr/>
          </p:nvGrpSpPr>
          <p:grpSpPr>
            <a:xfrm>
              <a:off x="6508186" y="2522470"/>
              <a:ext cx="580054" cy="566802"/>
              <a:chOff x="465585" y="4206791"/>
              <a:chExt cx="580054" cy="566802"/>
            </a:xfrm>
          </p:grpSpPr>
          <p:sp>
            <p:nvSpPr>
              <p:cNvPr id="54" name="Oval 53">
                <a:extLst>
                  <a:ext uri="{FF2B5EF4-FFF2-40B4-BE49-F238E27FC236}">
                    <a16:creationId xmlns:a16="http://schemas.microsoft.com/office/drawing/2014/main" id="{B345F252-3620-21F6-AD15-DBDB306CB5B1}"/>
                  </a:ext>
                </a:extLst>
              </p:cNvPr>
              <p:cNvSpPr/>
              <p:nvPr/>
            </p:nvSpPr>
            <p:spPr>
              <a:xfrm>
                <a:off x="465585" y="4206791"/>
                <a:ext cx="566802" cy="566802"/>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latin typeface="Cambria" panose="02040503050406030204" pitchFamily="18" charset="0"/>
                </a:endParaRPr>
              </a:p>
            </p:txBody>
          </p:sp>
          <p:sp>
            <p:nvSpPr>
              <p:cNvPr id="55" name="TextBox 48">
                <a:extLst>
                  <a:ext uri="{FF2B5EF4-FFF2-40B4-BE49-F238E27FC236}">
                    <a16:creationId xmlns:a16="http://schemas.microsoft.com/office/drawing/2014/main" id="{2CD56411-62EA-62AA-F1C3-7CE868580C43}"/>
                  </a:ext>
                </a:extLst>
              </p:cNvPr>
              <p:cNvSpPr txBox="1"/>
              <p:nvPr/>
            </p:nvSpPr>
            <p:spPr>
              <a:xfrm>
                <a:off x="478837" y="4314302"/>
                <a:ext cx="5668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rial" pitchFamily="34" charset="0"/>
                  </a:rPr>
                  <a:t>05</a:t>
                </a:r>
                <a:endParaRPr lang="ko-KR" altLang="en-US" sz="2000" b="1" dirty="0">
                  <a:effectLst>
                    <a:outerShdw blurRad="38100" dist="38100" dir="2700000" algn="tl">
                      <a:srgbClr val="000000">
                        <a:alpha val="43137"/>
                      </a:srgbClr>
                    </a:outerShdw>
                  </a:effectLst>
                  <a:latin typeface="Cambria" panose="02040503050406030204" pitchFamily="18" charset="0"/>
                  <a:cs typeface="Arial" pitchFamily="34" charset="0"/>
                </a:endParaRPr>
              </a:p>
            </p:txBody>
          </p:sp>
        </p:grpSp>
      </p:grpSp>
      <p:sp>
        <p:nvSpPr>
          <p:cNvPr id="58" name="Text Placeholder 10">
            <a:extLst>
              <a:ext uri="{FF2B5EF4-FFF2-40B4-BE49-F238E27FC236}">
                <a16:creationId xmlns:a16="http://schemas.microsoft.com/office/drawing/2014/main" id="{F3D54CB7-7409-871E-E6BA-69626FFF2D39}"/>
              </a:ext>
            </a:extLst>
          </p:cNvPr>
          <p:cNvSpPr txBox="1">
            <a:spLocks/>
          </p:cNvSpPr>
          <p:nvPr/>
        </p:nvSpPr>
        <p:spPr>
          <a:xfrm>
            <a:off x="251520" y="1107928"/>
            <a:ext cx="8675585" cy="304848"/>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800" dirty="0">
                <a:solidFill>
                  <a:schemeClr val="tx1"/>
                </a:solidFill>
                <a:latin typeface="Cambria" panose="02040503050406030204" pitchFamily="18" charset="0"/>
                <a:ea typeface="Cambria" panose="02040503050406030204" pitchFamily="18" charset="0"/>
              </a:rPr>
              <a:t>Mentioned below is the proposed timeline of our prototype development .</a:t>
            </a:r>
          </a:p>
        </p:txBody>
      </p:sp>
      <p:cxnSp>
        <p:nvCxnSpPr>
          <p:cNvPr id="59" name="Straight Connector 58">
            <a:extLst>
              <a:ext uri="{FF2B5EF4-FFF2-40B4-BE49-F238E27FC236}">
                <a16:creationId xmlns:a16="http://schemas.microsoft.com/office/drawing/2014/main" id="{CACB9139-A60E-3395-DB2B-1EF4C4568662}"/>
              </a:ext>
            </a:extLst>
          </p:cNvPr>
          <p:cNvCxnSpPr/>
          <p:nvPr/>
        </p:nvCxnSpPr>
        <p:spPr>
          <a:xfrm>
            <a:off x="-2" y="5709159"/>
            <a:ext cx="1836000" cy="0"/>
          </a:xfrm>
          <a:prstGeom prst="line">
            <a:avLst/>
          </a:prstGeom>
          <a:ln w="31750">
            <a:solidFill>
              <a:schemeClr val="bg1"/>
            </a:solidFill>
            <a:prstDash val="dash"/>
          </a:ln>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442D584B-D121-3A72-1A55-C7943F041A75}"/>
              </a:ext>
            </a:extLst>
          </p:cNvPr>
          <p:cNvCxnSpPr/>
          <p:nvPr/>
        </p:nvCxnSpPr>
        <p:spPr>
          <a:xfrm>
            <a:off x="2325756" y="4642359"/>
            <a:ext cx="1404000" cy="0"/>
          </a:xfrm>
          <a:prstGeom prst="line">
            <a:avLst/>
          </a:prstGeom>
          <a:ln w="31750">
            <a:solidFill>
              <a:schemeClr val="bg1"/>
            </a:solidFill>
            <a:prstDash val="sysDash"/>
          </a:ln>
        </p:spPr>
        <p:style>
          <a:lnRef idx="3">
            <a:schemeClr val="accent1"/>
          </a:lnRef>
          <a:fillRef idx="0">
            <a:schemeClr val="accent1"/>
          </a:fillRef>
          <a:effectRef idx="2">
            <a:schemeClr val="accent1"/>
          </a:effectRef>
          <a:fontRef idx="minor">
            <a:schemeClr val="tx1"/>
          </a:fontRef>
        </p:style>
      </p:cxnSp>
      <p:cxnSp>
        <p:nvCxnSpPr>
          <p:cNvPr id="61" name="Straight Connector 60">
            <a:extLst>
              <a:ext uri="{FF2B5EF4-FFF2-40B4-BE49-F238E27FC236}">
                <a16:creationId xmlns:a16="http://schemas.microsoft.com/office/drawing/2014/main" id="{4F4D2008-2E3B-66A9-42FD-472536F23A18}"/>
              </a:ext>
            </a:extLst>
          </p:cNvPr>
          <p:cNvCxnSpPr/>
          <p:nvPr/>
        </p:nvCxnSpPr>
        <p:spPr>
          <a:xfrm>
            <a:off x="4120865" y="3549793"/>
            <a:ext cx="1404000" cy="0"/>
          </a:xfrm>
          <a:prstGeom prst="line">
            <a:avLst/>
          </a:prstGeom>
          <a:ln w="31750">
            <a:solidFill>
              <a:schemeClr val="bg1"/>
            </a:solidFill>
            <a:prstDash val="sysDash"/>
          </a:ln>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627A63A7-75B5-53E7-4794-CC7B16CF9E0D}"/>
              </a:ext>
            </a:extLst>
          </p:cNvPr>
          <p:cNvCxnSpPr/>
          <p:nvPr/>
        </p:nvCxnSpPr>
        <p:spPr>
          <a:xfrm>
            <a:off x="2146854" y="4823786"/>
            <a:ext cx="0" cy="648000"/>
          </a:xfrm>
          <a:prstGeom prst="line">
            <a:avLst/>
          </a:prstGeom>
          <a:ln w="31750">
            <a:solidFill>
              <a:schemeClr val="bg1"/>
            </a:solidFill>
            <a:prstDash val="sysDash"/>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7E61A88D-8357-95FC-ACCA-C31D078F18B5}"/>
              </a:ext>
            </a:extLst>
          </p:cNvPr>
          <p:cNvCxnSpPr/>
          <p:nvPr/>
        </p:nvCxnSpPr>
        <p:spPr>
          <a:xfrm>
            <a:off x="3942523" y="3751884"/>
            <a:ext cx="0" cy="648000"/>
          </a:xfrm>
          <a:prstGeom prst="line">
            <a:avLst/>
          </a:prstGeom>
          <a:ln w="31750">
            <a:solidFill>
              <a:schemeClr val="bg1"/>
            </a:solidFill>
            <a:prstDash val="sysDash"/>
          </a:ln>
        </p:spPr>
        <p:style>
          <a:lnRef idx="3">
            <a:schemeClr val="accent1"/>
          </a:lnRef>
          <a:fillRef idx="0">
            <a:schemeClr val="accent1"/>
          </a:fillRef>
          <a:effectRef idx="2">
            <a:schemeClr val="accent1"/>
          </a:effectRef>
          <a:fontRef idx="minor">
            <a:schemeClr val="tx1"/>
          </a:fontRef>
        </p:style>
      </p:cxnSp>
      <p:grpSp>
        <p:nvGrpSpPr>
          <p:cNvPr id="65" name="그룹 16">
            <a:extLst>
              <a:ext uri="{FF2B5EF4-FFF2-40B4-BE49-F238E27FC236}">
                <a16:creationId xmlns:a16="http://schemas.microsoft.com/office/drawing/2014/main" id="{7A04311A-FB1A-95D0-753F-723DDD91CFDD}"/>
              </a:ext>
            </a:extLst>
          </p:cNvPr>
          <p:cNvGrpSpPr/>
          <p:nvPr/>
        </p:nvGrpSpPr>
        <p:grpSpPr>
          <a:xfrm>
            <a:off x="467544" y="1686681"/>
            <a:ext cx="2282856" cy="1469633"/>
            <a:chOff x="6508186" y="2464758"/>
            <a:chExt cx="2282856" cy="1469633"/>
          </a:xfrm>
        </p:grpSpPr>
        <p:grpSp>
          <p:nvGrpSpPr>
            <p:cNvPr id="66" name="Group 65">
              <a:extLst>
                <a:ext uri="{FF2B5EF4-FFF2-40B4-BE49-F238E27FC236}">
                  <a16:creationId xmlns:a16="http://schemas.microsoft.com/office/drawing/2014/main" id="{0CE99F39-E67D-BB51-83CB-6961814669B0}"/>
                </a:ext>
              </a:extLst>
            </p:cNvPr>
            <p:cNvGrpSpPr/>
            <p:nvPr/>
          </p:nvGrpSpPr>
          <p:grpSpPr>
            <a:xfrm>
              <a:off x="7074989" y="2464758"/>
              <a:ext cx="1716053" cy="1469633"/>
              <a:chOff x="1020690" y="4149080"/>
              <a:chExt cx="1964339" cy="1469633"/>
            </a:xfrm>
          </p:grpSpPr>
          <p:sp>
            <p:nvSpPr>
              <p:cNvPr id="70" name="TextBox 21">
                <a:extLst>
                  <a:ext uri="{FF2B5EF4-FFF2-40B4-BE49-F238E27FC236}">
                    <a16:creationId xmlns:a16="http://schemas.microsoft.com/office/drawing/2014/main" id="{D0129743-190E-D364-F1DC-043A985A41FA}"/>
                  </a:ext>
                </a:extLst>
              </p:cNvPr>
              <p:cNvSpPr txBox="1"/>
              <p:nvPr/>
            </p:nvSpPr>
            <p:spPr>
              <a:xfrm>
                <a:off x="1020690" y="4149080"/>
                <a:ext cx="1964339" cy="146963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rtl="0" eaLnBrk="1" fontAlgn="base" latinLnBrk="0" hangingPunct="1">
                  <a:spcBef>
                    <a:spcPts val="336"/>
                  </a:spcBef>
                  <a:spcAft>
                    <a:spcPts val="0"/>
                  </a:spcAft>
                </a:pPr>
                <a:r>
                  <a:rPr lang="en-US" sz="12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0</a:t>
                </a:r>
                <a:r>
                  <a:rPr lang="en-US" sz="1200" b="1" i="0" u="none" strike="noStrike" kern="1200" baseline="3000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a:t>
                </a:r>
                <a:r>
                  <a:rPr lang="en-US" sz="120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Review</a:t>
                </a:r>
                <a:endParaRPr lang="en-IN" sz="120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200" i="0" u="none" strike="noStrike" kern="1200" baseline="0" dirty="0">
                    <a:ln>
                      <a:noFill/>
                    </a:ln>
                    <a:solidFill>
                      <a:srgbClr val="000000"/>
                    </a:solidFill>
                    <a:latin typeface="Cambria" panose="02040503050406030204" pitchFamily="18" charset="0"/>
                    <a:ea typeface="Cambria" panose="02040503050406030204" pitchFamily="18" charset="0"/>
                  </a:rPr>
                  <a:t>10</a:t>
                </a:r>
                <a:r>
                  <a:rPr lang="en-US" sz="120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200" i="0" u="none" strike="noStrike" kern="1200" baseline="0" dirty="0">
                    <a:ln>
                      <a:noFill/>
                    </a:ln>
                    <a:solidFill>
                      <a:srgbClr val="000000"/>
                    </a:solidFill>
                    <a:latin typeface="Cambria" panose="02040503050406030204" pitchFamily="18" charset="0"/>
                    <a:ea typeface="Cambria" panose="02040503050406030204" pitchFamily="18" charset="0"/>
                  </a:rPr>
                  <a:t> August </a:t>
                </a:r>
                <a:endParaRPr lang="en-IN" sz="12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200" i="0" u="none" strike="noStrike" kern="1200" baseline="0" dirty="0">
                    <a:ln>
                      <a:noFill/>
                    </a:ln>
                    <a:solidFill>
                      <a:srgbClr val="000000"/>
                    </a:solidFill>
                    <a:latin typeface="Cambria" panose="02040503050406030204" pitchFamily="18" charset="0"/>
                    <a:ea typeface="Cambria" panose="02040503050406030204" pitchFamily="18" charset="0"/>
                  </a:rPr>
                  <a:t>2023</a:t>
                </a:r>
                <a:endParaRPr lang="en-IN" sz="120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200" i="0" u="none" strike="noStrike" kern="1200" baseline="0" dirty="0">
                    <a:ln>
                      <a:noFill/>
                    </a:ln>
                    <a:solidFill>
                      <a:srgbClr val="000000"/>
                    </a:solidFill>
                    <a:latin typeface="Cambria" panose="02040503050406030204" pitchFamily="18" charset="0"/>
                    <a:ea typeface="Cambria" panose="02040503050406030204" pitchFamily="18" charset="0"/>
                  </a:rPr>
                  <a:t>Primary Literature Survey and tentative title formation</a:t>
                </a:r>
                <a:endParaRPr lang="en-IN" sz="1200" i="0" u="none" strike="noStrike" dirty="0">
                  <a:latin typeface="Cambria" panose="02040503050406030204" pitchFamily="18" charset="0"/>
                  <a:ea typeface="Cambria" panose="02040503050406030204" pitchFamily="18" charset="0"/>
                </a:endParaRPr>
              </a:p>
              <a:p>
                <a:endParaRPr lang="ko-KR" altLang="en-US" sz="1000" dirty="0">
                  <a:solidFill>
                    <a:schemeClr val="tx1">
                      <a:lumMod val="75000"/>
                      <a:lumOff val="25000"/>
                    </a:schemeClr>
                  </a:solidFill>
                  <a:latin typeface="Cambria" panose="02040503050406030204" pitchFamily="18" charset="0"/>
                  <a:cs typeface="Arial" pitchFamily="34" charset="0"/>
                </a:endParaRPr>
              </a:p>
            </p:txBody>
          </p:sp>
          <p:sp>
            <p:nvSpPr>
              <p:cNvPr id="71" name="TextBox 22">
                <a:extLst>
                  <a:ext uri="{FF2B5EF4-FFF2-40B4-BE49-F238E27FC236}">
                    <a16:creationId xmlns:a16="http://schemas.microsoft.com/office/drawing/2014/main" id="{FEAA5DB3-1C9F-930E-92ED-B2FC02ED0705}"/>
                  </a:ext>
                </a:extLst>
              </p:cNvPr>
              <p:cNvSpPr txBox="1"/>
              <p:nvPr/>
            </p:nvSpPr>
            <p:spPr>
              <a:xfrm>
                <a:off x="1113220" y="4369639"/>
                <a:ext cx="151619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dirty="0">
                  <a:solidFill>
                    <a:schemeClr val="tx1">
                      <a:lumMod val="75000"/>
                      <a:lumOff val="25000"/>
                    </a:schemeClr>
                  </a:solidFill>
                  <a:latin typeface="Cambria" panose="02040503050406030204" pitchFamily="18" charset="0"/>
                  <a:cs typeface="Arial" pitchFamily="34" charset="0"/>
                </a:endParaRPr>
              </a:p>
            </p:txBody>
          </p:sp>
        </p:grpSp>
        <p:grpSp>
          <p:nvGrpSpPr>
            <p:cNvPr id="67" name="Group 66">
              <a:extLst>
                <a:ext uri="{FF2B5EF4-FFF2-40B4-BE49-F238E27FC236}">
                  <a16:creationId xmlns:a16="http://schemas.microsoft.com/office/drawing/2014/main" id="{C4717E60-1DE9-0E62-C185-74C8D4B08241}"/>
                </a:ext>
              </a:extLst>
            </p:cNvPr>
            <p:cNvGrpSpPr/>
            <p:nvPr/>
          </p:nvGrpSpPr>
          <p:grpSpPr>
            <a:xfrm>
              <a:off x="6508186" y="2522470"/>
              <a:ext cx="566802" cy="566802"/>
              <a:chOff x="465585" y="4206791"/>
              <a:chExt cx="566802" cy="566802"/>
            </a:xfrm>
          </p:grpSpPr>
          <p:sp>
            <p:nvSpPr>
              <p:cNvPr id="68" name="Oval 67">
                <a:extLst>
                  <a:ext uri="{FF2B5EF4-FFF2-40B4-BE49-F238E27FC236}">
                    <a16:creationId xmlns:a16="http://schemas.microsoft.com/office/drawing/2014/main" id="{D0899F2A-7E4E-88A9-DBAD-CC11D8A978D8}"/>
                  </a:ext>
                </a:extLst>
              </p:cNvPr>
              <p:cNvSpPr/>
              <p:nvPr/>
            </p:nvSpPr>
            <p:spPr>
              <a:xfrm>
                <a:off x="465585" y="4206791"/>
                <a:ext cx="566802" cy="566802"/>
              </a:xfrm>
              <a:prstGeom prst="ellipse">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b="1" dirty="0">
                  <a:effectLst>
                    <a:outerShdw blurRad="38100" dist="38100" dir="2700000" algn="tl">
                      <a:srgbClr val="000000">
                        <a:alpha val="43137"/>
                      </a:srgbClr>
                    </a:outerShdw>
                  </a:effectLst>
                  <a:latin typeface="Cambria" panose="02040503050406030204" pitchFamily="18" charset="0"/>
                </a:endParaRPr>
              </a:p>
            </p:txBody>
          </p:sp>
          <p:sp>
            <p:nvSpPr>
              <p:cNvPr id="69" name="TextBox 20">
                <a:extLst>
                  <a:ext uri="{FF2B5EF4-FFF2-40B4-BE49-F238E27FC236}">
                    <a16:creationId xmlns:a16="http://schemas.microsoft.com/office/drawing/2014/main" id="{772B0FCB-2222-1BC9-6002-C1C9D59FD7C9}"/>
                  </a:ext>
                </a:extLst>
              </p:cNvPr>
              <p:cNvSpPr txBox="1"/>
              <p:nvPr/>
            </p:nvSpPr>
            <p:spPr>
              <a:xfrm>
                <a:off x="465585" y="4327554"/>
                <a:ext cx="5668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rial" pitchFamily="34" charset="0"/>
                  </a:rPr>
                  <a:t>01</a:t>
                </a:r>
                <a:endParaRPr lang="ko-KR" altLang="en-US" sz="2000" b="1" dirty="0">
                  <a:effectLst>
                    <a:outerShdw blurRad="38100" dist="38100" dir="2700000" algn="tl">
                      <a:srgbClr val="000000">
                        <a:alpha val="43137"/>
                      </a:srgbClr>
                    </a:outerShdw>
                  </a:effectLst>
                  <a:latin typeface="Cambria" panose="02040503050406030204" pitchFamily="18" charset="0"/>
                  <a:cs typeface="Arial" pitchFamily="34" charset="0"/>
                </a:endParaRPr>
              </a:p>
            </p:txBody>
          </p:sp>
        </p:grpSp>
      </p:grpSp>
      <p:grpSp>
        <p:nvGrpSpPr>
          <p:cNvPr id="72" name="그룹 23">
            <a:extLst>
              <a:ext uri="{FF2B5EF4-FFF2-40B4-BE49-F238E27FC236}">
                <a16:creationId xmlns:a16="http://schemas.microsoft.com/office/drawing/2014/main" id="{2D7E0D81-5286-D819-DE21-730E39DBAF17}"/>
              </a:ext>
            </a:extLst>
          </p:cNvPr>
          <p:cNvGrpSpPr/>
          <p:nvPr/>
        </p:nvGrpSpPr>
        <p:grpSpPr>
          <a:xfrm>
            <a:off x="2863701" y="1699935"/>
            <a:ext cx="2075782" cy="1585049"/>
            <a:chOff x="9636311" y="2464758"/>
            <a:chExt cx="2075782" cy="1585049"/>
          </a:xfrm>
        </p:grpSpPr>
        <p:grpSp>
          <p:nvGrpSpPr>
            <p:cNvPr id="73" name="Group 72">
              <a:extLst>
                <a:ext uri="{FF2B5EF4-FFF2-40B4-BE49-F238E27FC236}">
                  <a16:creationId xmlns:a16="http://schemas.microsoft.com/office/drawing/2014/main" id="{1684A477-02B9-0710-AF23-E2FD8B1CDB91}"/>
                </a:ext>
              </a:extLst>
            </p:cNvPr>
            <p:cNvGrpSpPr/>
            <p:nvPr/>
          </p:nvGrpSpPr>
          <p:grpSpPr>
            <a:xfrm>
              <a:off x="10203115" y="2464758"/>
              <a:ext cx="1508978" cy="1585049"/>
              <a:chOff x="1020691" y="4149080"/>
              <a:chExt cx="1727304" cy="1585049"/>
            </a:xfrm>
          </p:grpSpPr>
          <p:sp>
            <p:nvSpPr>
              <p:cNvPr id="77" name="TextBox 28">
                <a:extLst>
                  <a:ext uri="{FF2B5EF4-FFF2-40B4-BE49-F238E27FC236}">
                    <a16:creationId xmlns:a16="http://schemas.microsoft.com/office/drawing/2014/main" id="{42BD4474-4966-8171-0C74-8BCC3E702708}"/>
                  </a:ext>
                </a:extLst>
              </p:cNvPr>
              <p:cNvSpPr txBox="1"/>
              <p:nvPr/>
            </p:nvSpPr>
            <p:spPr>
              <a:xfrm>
                <a:off x="1020691" y="4149080"/>
                <a:ext cx="1727304" cy="15850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rtl="0" eaLnBrk="1" fontAlgn="base" latinLnBrk="0" hangingPunct="1">
                  <a:spcBef>
                    <a:spcPts val="336"/>
                  </a:spcBef>
                  <a:spcAft>
                    <a:spcPts val="0"/>
                  </a:spcAft>
                </a:pPr>
                <a:r>
                  <a:rPr lang="en-US" sz="1050" b="1" i="0" u="none" strike="noStrike" kern="1200" baseline="0" dirty="0">
                    <a:ln>
                      <a:noFill/>
                    </a:ln>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Mid-Term Project Evaluation</a:t>
                </a:r>
                <a:endParaRPr lang="en-IN" sz="1050" b="1" i="0" u="none" strike="noStrike" dirty="0">
                  <a:solidFill>
                    <a:schemeClr val="accent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050" i="0" u="none" strike="noStrike" kern="1200" baseline="0" dirty="0">
                    <a:ln>
                      <a:noFill/>
                    </a:ln>
                    <a:solidFill>
                      <a:srgbClr val="000000"/>
                    </a:solidFill>
                    <a:latin typeface="Cambria" panose="02040503050406030204" pitchFamily="18" charset="0"/>
                    <a:ea typeface="Cambria" panose="02040503050406030204" pitchFamily="18" charset="0"/>
                  </a:rPr>
                  <a:t>14</a:t>
                </a:r>
                <a:r>
                  <a:rPr lang="en-US" sz="105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050" i="0" u="none" strike="noStrike" kern="1200" baseline="0" dirty="0">
                    <a:ln>
                      <a:noFill/>
                    </a:ln>
                    <a:solidFill>
                      <a:srgbClr val="000000"/>
                    </a:solidFill>
                    <a:latin typeface="Cambria" panose="02040503050406030204" pitchFamily="18" charset="0"/>
                    <a:ea typeface="Cambria" panose="02040503050406030204" pitchFamily="18" charset="0"/>
                  </a:rPr>
                  <a:t>-15</a:t>
                </a:r>
                <a:r>
                  <a:rPr lang="en-US" sz="1050" i="0" u="none" strike="noStrike" kern="1200" baseline="30000" dirty="0">
                    <a:ln>
                      <a:noFill/>
                    </a:ln>
                    <a:solidFill>
                      <a:srgbClr val="000000"/>
                    </a:solidFill>
                    <a:latin typeface="Cambria" panose="02040503050406030204" pitchFamily="18" charset="0"/>
                    <a:ea typeface="Cambria" panose="02040503050406030204" pitchFamily="18" charset="0"/>
                  </a:rPr>
                  <a:t>th</a:t>
                </a:r>
                <a:r>
                  <a:rPr lang="en-US" sz="1050" i="0" u="none" strike="noStrike" kern="1200" baseline="0" dirty="0">
                    <a:ln>
                      <a:noFill/>
                    </a:ln>
                    <a:solidFill>
                      <a:srgbClr val="000000"/>
                    </a:solidFill>
                    <a:latin typeface="Cambria" panose="02040503050406030204" pitchFamily="18" charset="0"/>
                    <a:ea typeface="Cambria" panose="02040503050406030204" pitchFamily="18" charset="0"/>
                  </a:rPr>
                  <a:t> September 2023</a:t>
                </a:r>
                <a:endParaRPr lang="en-IN" sz="1050" i="0" u="none" strike="noStrike" dirty="0">
                  <a:latin typeface="Cambria" panose="02040503050406030204" pitchFamily="18" charset="0"/>
                  <a:ea typeface="Cambria" panose="02040503050406030204" pitchFamily="18" charset="0"/>
                </a:endParaRPr>
              </a:p>
              <a:p>
                <a:pPr marR="0" algn="ctr" rtl="0" eaLnBrk="1" fontAlgn="base" latinLnBrk="0" hangingPunct="1">
                  <a:spcBef>
                    <a:spcPts val="336"/>
                  </a:spcBef>
                  <a:spcAft>
                    <a:spcPts val="0"/>
                  </a:spcAft>
                </a:pPr>
                <a:r>
                  <a:rPr lang="en-US" sz="1050" i="0" u="none" strike="noStrike" kern="1200" baseline="0" dirty="0">
                    <a:ln>
                      <a:noFill/>
                    </a:ln>
                    <a:solidFill>
                      <a:srgbClr val="000000"/>
                    </a:solidFill>
                    <a:latin typeface="Cambria" panose="02040503050406030204" pitchFamily="18" charset="0"/>
                    <a:ea typeface="Cambria" panose="02040503050406030204" pitchFamily="18" charset="0"/>
                  </a:rPr>
                  <a:t>Complete Literature Survey with hardware components identification</a:t>
                </a:r>
                <a:endParaRPr lang="en-IN" sz="1050" i="0" u="none" strike="noStrike" dirty="0">
                  <a:latin typeface="Cambria" panose="02040503050406030204" pitchFamily="18" charset="0"/>
                  <a:ea typeface="Cambria" panose="02040503050406030204" pitchFamily="18" charset="0"/>
                </a:endParaRPr>
              </a:p>
              <a:p>
                <a:endParaRPr lang="ko-KR" altLang="en-US" sz="800" dirty="0">
                  <a:solidFill>
                    <a:schemeClr val="tx1">
                      <a:lumMod val="75000"/>
                      <a:lumOff val="25000"/>
                    </a:schemeClr>
                  </a:solidFill>
                  <a:latin typeface="Cambria" panose="02040503050406030204" pitchFamily="18" charset="0"/>
                  <a:cs typeface="Arial" pitchFamily="34" charset="0"/>
                </a:endParaRPr>
              </a:p>
            </p:txBody>
          </p:sp>
          <p:sp>
            <p:nvSpPr>
              <p:cNvPr id="78" name="TextBox 29">
                <a:extLst>
                  <a:ext uri="{FF2B5EF4-FFF2-40B4-BE49-F238E27FC236}">
                    <a16:creationId xmlns:a16="http://schemas.microsoft.com/office/drawing/2014/main" id="{0FC1A311-DD9E-30D8-C1D7-3533C5CA4746}"/>
                  </a:ext>
                </a:extLst>
              </p:cNvPr>
              <p:cNvSpPr txBox="1"/>
              <p:nvPr/>
            </p:nvSpPr>
            <p:spPr>
              <a:xfrm>
                <a:off x="1113220" y="4369639"/>
                <a:ext cx="151619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ko-KR" altLang="en-US" sz="1200" dirty="0">
                  <a:solidFill>
                    <a:schemeClr val="tx1">
                      <a:lumMod val="75000"/>
                      <a:lumOff val="25000"/>
                    </a:schemeClr>
                  </a:solidFill>
                  <a:latin typeface="Cambria" panose="02040503050406030204" pitchFamily="18" charset="0"/>
                  <a:cs typeface="Arial" pitchFamily="34" charset="0"/>
                </a:endParaRPr>
              </a:p>
            </p:txBody>
          </p:sp>
        </p:grpSp>
        <p:grpSp>
          <p:nvGrpSpPr>
            <p:cNvPr id="74" name="Group 73">
              <a:extLst>
                <a:ext uri="{FF2B5EF4-FFF2-40B4-BE49-F238E27FC236}">
                  <a16:creationId xmlns:a16="http://schemas.microsoft.com/office/drawing/2014/main" id="{219092C9-0A07-15CC-8FAE-B94CC097F480}"/>
                </a:ext>
              </a:extLst>
            </p:cNvPr>
            <p:cNvGrpSpPr/>
            <p:nvPr/>
          </p:nvGrpSpPr>
          <p:grpSpPr>
            <a:xfrm>
              <a:off x="9636311" y="2522470"/>
              <a:ext cx="580054" cy="566802"/>
              <a:chOff x="465585" y="4206791"/>
              <a:chExt cx="580054" cy="566802"/>
            </a:xfrm>
          </p:grpSpPr>
          <p:sp>
            <p:nvSpPr>
              <p:cNvPr id="75" name="Oval 74">
                <a:extLst>
                  <a:ext uri="{FF2B5EF4-FFF2-40B4-BE49-F238E27FC236}">
                    <a16:creationId xmlns:a16="http://schemas.microsoft.com/office/drawing/2014/main" id="{8C700809-3B18-5094-2BA7-E837C2CCCEA6}"/>
                  </a:ext>
                </a:extLst>
              </p:cNvPr>
              <p:cNvSpPr/>
              <p:nvPr/>
            </p:nvSpPr>
            <p:spPr>
              <a:xfrm>
                <a:off x="465585" y="4206791"/>
                <a:ext cx="566802" cy="566802"/>
              </a:xfrm>
              <a:prstGeom prst="ellipse">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latin typeface="Cambria" panose="02040503050406030204" pitchFamily="18" charset="0"/>
                </a:endParaRPr>
              </a:p>
            </p:txBody>
          </p:sp>
          <p:sp>
            <p:nvSpPr>
              <p:cNvPr id="76" name="TextBox 27">
                <a:extLst>
                  <a:ext uri="{FF2B5EF4-FFF2-40B4-BE49-F238E27FC236}">
                    <a16:creationId xmlns:a16="http://schemas.microsoft.com/office/drawing/2014/main" id="{9A9620A2-AC52-C578-EB5B-CE04B57F96A5}"/>
                  </a:ext>
                </a:extLst>
              </p:cNvPr>
              <p:cNvSpPr txBox="1"/>
              <p:nvPr/>
            </p:nvSpPr>
            <p:spPr>
              <a:xfrm>
                <a:off x="478837" y="4314302"/>
                <a:ext cx="56680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Arial" pitchFamily="34" charset="0"/>
                  </a:rPr>
                  <a:t>02</a:t>
                </a:r>
                <a:endParaRPr lang="ko-KR" altLang="en-US" sz="2000" b="1" dirty="0">
                  <a:effectLst>
                    <a:outerShdw blurRad="38100" dist="38100" dir="2700000" algn="tl">
                      <a:srgbClr val="000000">
                        <a:alpha val="43137"/>
                      </a:srgbClr>
                    </a:outerShdw>
                  </a:effectLst>
                  <a:latin typeface="Cambria" panose="02040503050406030204" pitchFamily="18" charset="0"/>
                  <a:cs typeface="Arial" pitchFamily="34" charset="0"/>
                </a:endParaRPr>
              </a:p>
            </p:txBody>
          </p:sp>
        </p:grpSp>
      </p:grpSp>
      <p:cxnSp>
        <p:nvCxnSpPr>
          <p:cNvPr id="79" name="Straight Connector 78">
            <a:extLst>
              <a:ext uri="{FF2B5EF4-FFF2-40B4-BE49-F238E27FC236}">
                <a16:creationId xmlns:a16="http://schemas.microsoft.com/office/drawing/2014/main" id="{BAD92ECC-4646-B05E-3802-4C0A95538D58}"/>
              </a:ext>
            </a:extLst>
          </p:cNvPr>
          <p:cNvCxnSpPr/>
          <p:nvPr/>
        </p:nvCxnSpPr>
        <p:spPr>
          <a:xfrm>
            <a:off x="467544" y="980728"/>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9198317-E84F-D8BB-9062-2354244E3784}"/>
              </a:ext>
            </a:extLst>
          </p:cNvPr>
          <p:cNvCxnSpPr/>
          <p:nvPr/>
        </p:nvCxnSpPr>
        <p:spPr>
          <a:xfrm>
            <a:off x="5724128" y="1917553"/>
            <a:ext cx="0" cy="1440000"/>
          </a:xfrm>
          <a:prstGeom prst="line">
            <a:avLst/>
          </a:prstGeom>
          <a:ln w="28575">
            <a:solidFill>
              <a:schemeClr val="bg1"/>
            </a:solidFill>
            <a:prstDash val="sys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285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11</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9" name="Title 3">
            <a:extLst>
              <a:ext uri="{FF2B5EF4-FFF2-40B4-BE49-F238E27FC236}">
                <a16:creationId xmlns:a16="http://schemas.microsoft.com/office/drawing/2014/main" id="{B6856BBE-2A68-E2D2-83C1-9589A3D241F4}"/>
              </a:ext>
            </a:extLst>
          </p:cNvPr>
          <p:cNvSpPr txBox="1">
            <a:spLocks/>
          </p:cNvSpPr>
          <p:nvPr/>
        </p:nvSpPr>
        <p:spPr>
          <a:xfrm>
            <a:off x="0" y="332656"/>
            <a:ext cx="9144001" cy="615553"/>
          </a:xfrm>
          <a:prstGeom prst="rect">
            <a:avLst/>
          </a:prstGeom>
          <a:effectLst/>
        </p:spPr>
        <p:txBody>
          <a:bodyPr vert="horz" lIns="91440" tIns="45720" rIns="91440" bIns="45720" rtlCol="0" anchor="t" anchorCtr="0">
            <a:normAutofit fontScale="90000" lnSpcReduction="10000"/>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None/>
            </a:pPr>
            <a:r>
              <a:rPr lang="en-US" sz="4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REFERENCES</a:t>
            </a:r>
          </a:p>
        </p:txBody>
      </p:sp>
      <p:sp>
        <p:nvSpPr>
          <p:cNvPr id="10" name="Text Placeholder 2">
            <a:extLst>
              <a:ext uri="{FF2B5EF4-FFF2-40B4-BE49-F238E27FC236}">
                <a16:creationId xmlns:a16="http://schemas.microsoft.com/office/drawing/2014/main" id="{E63CBC34-15EC-B968-B41D-8141348BC30E}"/>
              </a:ext>
            </a:extLst>
          </p:cNvPr>
          <p:cNvSpPr txBox="1">
            <a:spLocks/>
          </p:cNvSpPr>
          <p:nvPr/>
        </p:nvSpPr>
        <p:spPr>
          <a:xfrm>
            <a:off x="117141" y="1143295"/>
            <a:ext cx="8919355" cy="4675953"/>
          </a:xfrm>
          <a:prstGeom prst="rect">
            <a:avLst/>
          </a:prstGeom>
        </p:spPr>
        <p:txBody>
          <a:bodyPr vert="horz" wrap="square" lIns="0" tIns="0" rIns="0" bIns="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en-US" sz="1800" dirty="0">
                <a:latin typeface="Cambria" panose="02040503050406030204" pitchFamily="18" charset="0"/>
                <a:ea typeface="Cambria" panose="02040503050406030204" pitchFamily="18" charset="0"/>
              </a:rPr>
              <a:t>Jasim, Ali M., et al. "Efficient optimization algorithm-based demand-side management program for smart grid residential load." Axioms 12.1 (2022): 33. [1]</a:t>
            </a:r>
          </a:p>
          <a:p>
            <a:r>
              <a:rPr lang="en-US" altLang="en-US" sz="1800" dirty="0">
                <a:latin typeface="Cambria" panose="02040503050406030204" pitchFamily="18" charset="0"/>
                <a:ea typeface="Cambria" panose="02040503050406030204" pitchFamily="18" charset="0"/>
              </a:rPr>
              <a:t>Guerrero, </a:t>
            </a:r>
            <a:r>
              <a:rPr lang="en-US" altLang="en-US" sz="1800" dirty="0" err="1">
                <a:latin typeface="Cambria" panose="02040503050406030204" pitchFamily="18" charset="0"/>
                <a:ea typeface="Cambria" panose="02040503050406030204" pitchFamily="18" charset="0"/>
              </a:rPr>
              <a:t>Jaysson</a:t>
            </a:r>
            <a:r>
              <a:rPr lang="en-US" altLang="en-US" sz="1800" dirty="0">
                <a:latin typeface="Cambria" panose="02040503050406030204" pitchFamily="18" charset="0"/>
                <a:ea typeface="Cambria" panose="02040503050406030204" pitchFamily="18" charset="0"/>
              </a:rPr>
              <a:t>, Archie Chapman, and Gregor </a:t>
            </a:r>
            <a:r>
              <a:rPr lang="en-US" altLang="en-US" sz="1800" dirty="0" err="1">
                <a:latin typeface="Cambria" panose="02040503050406030204" pitchFamily="18" charset="0"/>
                <a:ea typeface="Cambria" panose="02040503050406030204" pitchFamily="18" charset="0"/>
              </a:rPr>
              <a:t>Verbic</a:t>
            </a:r>
            <a:r>
              <a:rPr lang="en-US" altLang="en-US" sz="1800" dirty="0">
                <a:latin typeface="Cambria" panose="02040503050406030204" pitchFamily="18" charset="0"/>
                <a:ea typeface="Cambria" panose="02040503050406030204" pitchFamily="18" charset="0"/>
              </a:rPr>
              <a:t>. "A study of energy trading in a low-voltage network: </a:t>
            </a:r>
            <a:r>
              <a:rPr lang="en-US" altLang="en-US" sz="1800" dirty="0" err="1">
                <a:latin typeface="Cambria" panose="02040503050406030204" pitchFamily="18" charset="0"/>
                <a:ea typeface="Cambria" panose="02040503050406030204" pitchFamily="18" charset="0"/>
              </a:rPr>
              <a:t>Centralised</a:t>
            </a:r>
            <a:r>
              <a:rPr lang="en-US" altLang="en-US" sz="1800" dirty="0">
                <a:latin typeface="Cambria" panose="02040503050406030204" pitchFamily="18" charset="0"/>
                <a:ea typeface="Cambria" panose="02040503050406030204" pitchFamily="18" charset="0"/>
              </a:rPr>
              <a:t> and distributed approaches." 2017 Australasian Universities Power Engineering Conference (AUPEC). IEEE, 2017. [2]</a:t>
            </a:r>
          </a:p>
          <a:p>
            <a:r>
              <a:rPr lang="en-US" altLang="en-US" sz="1800" dirty="0">
                <a:latin typeface="Cambria" panose="02040503050406030204" pitchFamily="18" charset="0"/>
                <a:ea typeface="Cambria" panose="02040503050406030204" pitchFamily="18" charset="0"/>
              </a:rPr>
              <a:t>Dharani, </a:t>
            </a:r>
            <a:r>
              <a:rPr lang="en-US" altLang="en-US" sz="1800" dirty="0" err="1">
                <a:latin typeface="Cambria" panose="02040503050406030204" pitchFamily="18" charset="0"/>
                <a:ea typeface="Cambria" panose="02040503050406030204" pitchFamily="18" charset="0"/>
              </a:rPr>
              <a:t>Rajavelu</a:t>
            </a:r>
            <a:r>
              <a:rPr lang="en-US" altLang="en-US" sz="1800" dirty="0">
                <a:latin typeface="Cambria" panose="02040503050406030204" pitchFamily="18" charset="0"/>
                <a:ea typeface="Cambria" panose="02040503050406030204" pitchFamily="18" charset="0"/>
              </a:rPr>
              <a:t>, et al. "Load shifting and peak clipping for reducing energy consumption in an Indian university campus." Energies 14.3 (2021): 558. [3]</a:t>
            </a:r>
          </a:p>
          <a:p>
            <a:r>
              <a:rPr lang="en-US" altLang="en-US" sz="1800" dirty="0" err="1">
                <a:latin typeface="Cambria" panose="02040503050406030204" pitchFamily="18" charset="0"/>
                <a:ea typeface="Cambria" panose="02040503050406030204" pitchFamily="18" charset="0"/>
              </a:rPr>
              <a:t>Akeiber</a:t>
            </a:r>
            <a:r>
              <a:rPr lang="en-US" altLang="en-US" sz="1800" dirty="0">
                <a:latin typeface="Cambria" panose="02040503050406030204" pitchFamily="18" charset="0"/>
                <a:ea typeface="Cambria" panose="02040503050406030204" pitchFamily="18" charset="0"/>
              </a:rPr>
              <a:t>, Hussein, et al. "A review on phase change material (PCM) for sustainable passive cooling in building envelopes." Renewable and Sustainable Energy Reviews 60 (2016): 1470-1497. [4]</a:t>
            </a:r>
          </a:p>
          <a:p>
            <a:r>
              <a:rPr lang="en-US" altLang="en-US" sz="1800"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https://energycentral.com/c/em/key-demand-response-proper-customer-engagement</a:t>
            </a:r>
            <a:r>
              <a:rPr lang="en-US" altLang="en-US" sz="1800" dirty="0">
                <a:latin typeface="Cambria" panose="02040503050406030204" pitchFamily="18" charset="0"/>
                <a:ea typeface="Cambria" panose="02040503050406030204" pitchFamily="18" charset="0"/>
              </a:rPr>
              <a:t>  [5]</a:t>
            </a:r>
            <a:endParaRPr lang="en-US" sz="1800" dirty="0">
              <a:latin typeface="Cambria" panose="02040503050406030204" pitchFamily="18" charset="0"/>
              <a:ea typeface="Cambria" panose="02040503050406030204" pitchFamily="18" charset="0"/>
            </a:endParaRPr>
          </a:p>
          <a:p>
            <a:endParaRPr lang="en-US" sz="1800" dirty="0">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5ED34551-BE4D-5782-CDD3-4394C7C0CA63}"/>
              </a:ext>
            </a:extLst>
          </p:cNvPr>
          <p:cNvCxnSpPr/>
          <p:nvPr/>
        </p:nvCxnSpPr>
        <p:spPr>
          <a:xfrm>
            <a:off x="467544" y="980728"/>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76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2060848"/>
            <a:ext cx="8219256" cy="3240359"/>
          </a:xfrm>
        </p:spPr>
        <p:txBody>
          <a:bodyPr>
            <a:normAutofit/>
          </a:bodyPr>
          <a:lstStyle/>
          <a:p>
            <a:pPr algn="just"/>
            <a:r>
              <a:rPr lang="en-US" sz="2000" b="0" i="0" dirty="0">
                <a:solidFill>
                  <a:srgbClr val="0F0F0F"/>
                </a:solidFill>
                <a:effectLst/>
                <a:latin typeface="Cambria" panose="02040503050406030204" pitchFamily="18" charset="0"/>
                <a:ea typeface="Cambria" panose="02040503050406030204" pitchFamily="18" charset="0"/>
              </a:rPr>
              <a:t>This project aims to create a smart meter-based app with advanced Demand Side Management (DSM) features. It helps users monitor, manage, and optimize their energy use in real-time. The app offers insights, encourages efficient consumption through load shifting, demand response, and tailored energy-saving tips. It empowers users to control usage, fostering a more sustainable grid and potentially cutting costs. The project involves backend integration, advanced algorithms, user-friendly interfaces, and thorough testing for functionality and reliability.</a:t>
            </a:r>
            <a:endParaRPr lang="en-IN" sz="2800" dirty="0">
              <a:latin typeface="Cambria" panose="02040503050406030204" pitchFamily="18" charset="0"/>
              <a:ea typeface="Cambria" panose="02040503050406030204" pitchFamily="18" charset="0"/>
              <a:cs typeface="Times New Roman" pitchFamily="18" charset="0"/>
            </a:endParaRPr>
          </a:p>
        </p:txBody>
      </p:sp>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2</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6" name="Title 5"/>
          <p:cNvSpPr>
            <a:spLocks noGrp="1"/>
          </p:cNvSpPr>
          <p:nvPr>
            <p:ph type="ctrTitle"/>
          </p:nvPr>
        </p:nvSpPr>
        <p:spPr>
          <a:xfrm>
            <a:off x="971600" y="404665"/>
            <a:ext cx="7175351" cy="720080"/>
          </a:xfrm>
        </p:spPr>
        <p:txBody>
          <a:bodyPr/>
          <a:lstStyle/>
          <a:p>
            <a:pPr marL="182880" indent="0" algn="ctr">
              <a:buNone/>
            </a:pPr>
            <a:r>
              <a:rPr lang="en-IN" sz="4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ABSTRACT</a:t>
            </a:r>
          </a:p>
        </p:txBody>
      </p:sp>
      <p:cxnSp>
        <p:nvCxnSpPr>
          <p:cNvPr id="8" name="Straight Connector 7">
            <a:extLst>
              <a:ext uri="{FF2B5EF4-FFF2-40B4-BE49-F238E27FC236}">
                <a16:creationId xmlns:a16="http://schemas.microsoft.com/office/drawing/2014/main" id="{6DC9279E-1A40-A147-DC5B-148F52AA47A0}"/>
              </a:ext>
            </a:extLst>
          </p:cNvPr>
          <p:cNvCxnSpPr/>
          <p:nvPr/>
        </p:nvCxnSpPr>
        <p:spPr>
          <a:xfrm>
            <a:off x="467544" y="1124745"/>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40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0866D8-2F8F-2D70-8400-C39D06BC1D64}"/>
              </a:ext>
            </a:extLst>
          </p:cNvPr>
          <p:cNvSpPr>
            <a:spLocks noGrp="1"/>
          </p:cNvSpPr>
          <p:nvPr>
            <p:ph type="dt" sz="half" idx="10"/>
          </p:nvPr>
        </p:nvSpPr>
        <p:spPr>
          <a:xfrm>
            <a:off x="6172200" y="6304235"/>
            <a:ext cx="2514600" cy="365125"/>
          </a:xfrm>
        </p:spPr>
        <p:txBody>
          <a:bodyPr/>
          <a:lstStyle/>
          <a:p>
            <a:fld id="{C2BAD5DB-3670-4628-B617-0A5056B38961}" type="datetime1">
              <a:rPr lang="en-IN" smtClean="0">
                <a:solidFill>
                  <a:schemeClr val="tx1"/>
                </a:solidFill>
              </a:rPr>
              <a:t>01-12-2023</a:t>
            </a:fld>
            <a:endParaRPr lang="en-IN">
              <a:solidFill>
                <a:schemeClr val="tx1"/>
              </a:solidFill>
            </a:endParaRPr>
          </a:p>
        </p:txBody>
      </p:sp>
      <p:sp>
        <p:nvSpPr>
          <p:cNvPr id="3" name="Footer Placeholder 2">
            <a:extLst>
              <a:ext uri="{FF2B5EF4-FFF2-40B4-BE49-F238E27FC236}">
                <a16:creationId xmlns:a16="http://schemas.microsoft.com/office/drawing/2014/main" id="{B1057FEB-5B5B-55FD-E6EA-27A49F93E7D0}"/>
              </a:ext>
            </a:extLst>
          </p:cNvPr>
          <p:cNvSpPr>
            <a:spLocks noGrp="1"/>
          </p:cNvSpPr>
          <p:nvPr>
            <p:ph type="ftr" sz="quarter" idx="11"/>
          </p:nvPr>
        </p:nvSpPr>
        <p:spPr>
          <a:xfrm>
            <a:off x="457199" y="6304235"/>
            <a:ext cx="3754761" cy="365125"/>
          </a:xfrm>
        </p:spPr>
        <p:txBody>
          <a:bodyPr/>
          <a:lstStyle/>
          <a:p>
            <a:r>
              <a:rPr lang="en-US" sz="1200" dirty="0" err="1">
                <a:solidFill>
                  <a:schemeClr val="tx1"/>
                </a:solidFill>
                <a:latin typeface="Cambria" panose="02040503050406030204" pitchFamily="18" charset="0"/>
                <a:ea typeface="Cambria" panose="02040503050406030204" pitchFamily="18" charset="0"/>
              </a:rPr>
              <a:t>B.P.Poddar</a:t>
            </a:r>
            <a:r>
              <a:rPr lang="en-US" sz="1200" dirty="0">
                <a:solidFill>
                  <a:schemeClr val="tx1"/>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1"/>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16393670-E4E7-A37B-FF55-C8A687AC00BC}"/>
              </a:ext>
            </a:extLst>
          </p:cNvPr>
          <p:cNvSpPr>
            <a:spLocks noGrp="1"/>
          </p:cNvSpPr>
          <p:nvPr>
            <p:ph type="sldNum" sz="quarter" idx="12"/>
          </p:nvPr>
        </p:nvSpPr>
        <p:spPr>
          <a:xfrm>
            <a:off x="3810000" y="6304235"/>
            <a:ext cx="1828800" cy="365125"/>
          </a:xfrm>
        </p:spPr>
        <p:txBody>
          <a:bodyPr/>
          <a:lstStyle/>
          <a:p>
            <a:fld id="{FB208384-5888-4714-B08D-E60A97CF4B4A}" type="slidenum">
              <a:rPr lang="en-IN" smtClean="0">
                <a:solidFill>
                  <a:schemeClr val="tx1"/>
                </a:solidFill>
              </a:rPr>
              <a:t>3</a:t>
            </a:fld>
            <a:endParaRPr lang="en-IN" dirty="0">
              <a:solidFill>
                <a:schemeClr val="tx1"/>
              </a:solidFill>
            </a:endParaRPr>
          </a:p>
        </p:txBody>
      </p:sp>
      <p:sp>
        <p:nvSpPr>
          <p:cNvPr id="9" name="TextBox 8">
            <a:extLst>
              <a:ext uri="{FF2B5EF4-FFF2-40B4-BE49-F238E27FC236}">
                <a16:creationId xmlns:a16="http://schemas.microsoft.com/office/drawing/2014/main" id="{605EC80F-EE72-62BC-ED21-8882BD7E3746}"/>
              </a:ext>
            </a:extLst>
          </p:cNvPr>
          <p:cNvSpPr txBox="1"/>
          <p:nvPr/>
        </p:nvSpPr>
        <p:spPr>
          <a:xfrm>
            <a:off x="107504" y="1065453"/>
            <a:ext cx="8856984" cy="5531899"/>
          </a:xfrm>
          <a:prstGeom prst="rect">
            <a:avLst/>
          </a:prstGeom>
          <a:noFill/>
        </p:spPr>
        <p:txBody>
          <a:bodyPr wrap="square">
            <a:spAutoFit/>
          </a:bodyPr>
          <a:lstStyle/>
          <a:p>
            <a:pPr algn="just">
              <a:lnSpc>
                <a:spcPct val="107000"/>
              </a:lnSpc>
              <a:spcAft>
                <a:spcPts val="800"/>
              </a:spcAft>
            </a:pP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Rodrigues et al. [</a:t>
            </a:r>
            <a:r>
              <a:rPr lang="en-US" sz="1400" b="1" u="sng" kern="100" dirty="0">
                <a:effectLst/>
                <a:latin typeface="Cambria" panose="02040503050406030204" pitchFamily="18" charset="0"/>
                <a:ea typeface="Cambria" panose="02040503050406030204" pitchFamily="18" charset="0"/>
                <a:cs typeface="Times New Roman" panose="02020603050405020304" pitchFamily="18" charset="0"/>
                <a:hlinkClick r:id="rId2" action="ppaction://hlinkfile" tooltip="Rodrigues. Junior, L. Wilson, Fabbio A.S">
                  <a:extLst>
                    <a:ext uri="{A12FA001-AC4F-418D-AE19-62706E023703}">
                      <ahyp:hlinkClr xmlns:ahyp="http://schemas.microsoft.com/office/drawing/2018/hyperlinkcolor" val="tx"/>
                    </a:ext>
                  </a:extLst>
                </a:hlinkClick>
              </a:rPr>
              <a:t>1</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a:t>
            </a: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Hardware used: </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Texas Instruments </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EK-TM4C1294, </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double </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f6150e (Protective relay test kit), Hall effect Sensor, Protest software. </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This system is an early stage of approach for the development of smart meter system. Being the early stage, it had many </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limitations</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 as follows</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High sampling time, Low accuracy in power calculation, No Data hub to avoid data loss, No Data logging system, No automation, No scheduler based load control, No demand side management system, Tested with test kit no real time test result, Used Decision tree algorithm for classification, Can be used only for analyzing power quality issues.</a:t>
            </a: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US" sz="1400" b="1" kern="100" dirty="0" err="1">
                <a:effectLst/>
                <a:latin typeface="Cambria" panose="02040503050406030204" pitchFamily="18" charset="0"/>
                <a:ea typeface="Cambria" panose="02040503050406030204" pitchFamily="18" charset="0"/>
                <a:cs typeface="Times New Roman" panose="02020603050405020304" pitchFamily="18" charset="0"/>
              </a:rPr>
              <a:t>Avancini</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et al. [2]</a:t>
            </a: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Hardware used: MSP 430 (CT), TM4c, </a:t>
            </a:r>
            <a:r>
              <a:rPr lang="en-US" sz="1400" b="1" kern="100" dirty="0" err="1">
                <a:effectLst/>
                <a:latin typeface="Cambria" panose="02040503050406030204" pitchFamily="18" charset="0"/>
                <a:ea typeface="Cambria" panose="02040503050406030204" pitchFamily="18" charset="0"/>
                <a:cs typeface="Times New Roman" panose="02020603050405020304" pitchFamily="18" charset="0"/>
              </a:rPr>
              <a:t>NodeMCU</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The system is developed in the year 2020 with some upgrades to the previous system, but it is still not a perfect with some </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limitations</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 as follows</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Individual hardware for individual purpose increasing the costing of the system, High chance of data loss because of using multiple UART connection, High sampling time, Low accuracy in power calculation, No Data hub to avoid data loss, No Data logging system, no automation, no scheduler-based load control, No demand side management system. </a:t>
            </a:r>
          </a:p>
          <a:p>
            <a:pPr algn="just">
              <a:lnSpc>
                <a:spcPct val="107000"/>
              </a:lnSpc>
              <a:spcAft>
                <a:spcPts val="800"/>
              </a:spcAft>
            </a:pPr>
            <a:r>
              <a:rPr lang="en-US" sz="1400" b="1" kern="100" dirty="0" err="1">
                <a:effectLst/>
                <a:latin typeface="Cambria" panose="02040503050406030204" pitchFamily="18" charset="0"/>
                <a:ea typeface="Cambria" panose="02040503050406030204" pitchFamily="18" charset="0"/>
                <a:cs typeface="Times New Roman" panose="02020603050405020304" pitchFamily="18" charset="0"/>
              </a:rPr>
              <a:t>Viciana</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et al. [3]</a:t>
            </a: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Hardware used: Current Transformer, Potential Transformer, STM32, </a:t>
            </a:r>
            <a:r>
              <a:rPr lang="en-US" sz="1400" b="1" kern="100" dirty="0" err="1">
                <a:effectLst/>
                <a:latin typeface="Cambria" panose="02040503050406030204" pitchFamily="18" charset="0"/>
                <a:ea typeface="Cambria" panose="02040503050406030204" pitchFamily="18" charset="0"/>
                <a:cs typeface="Times New Roman" panose="02020603050405020304" pitchFamily="18" charset="0"/>
              </a:rPr>
              <a:t>NanoPI</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AIR, </a:t>
            </a:r>
            <a:r>
              <a:rPr lang="en-US" sz="1400" b="1" kern="100" dirty="0" err="1">
                <a:effectLst/>
                <a:latin typeface="Cambria" panose="02040503050406030204" pitchFamily="18" charset="0"/>
                <a:ea typeface="Cambria" panose="02040503050406030204" pitchFamily="18" charset="0"/>
                <a:cs typeface="Times New Roman" panose="02020603050405020304" pitchFamily="18" charset="0"/>
              </a:rPr>
              <a:t>Lipo</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 Battery. </a:t>
            </a:r>
            <a:r>
              <a:rPr lang="en-US" sz="1400" kern="100" dirty="0">
                <a:effectLst/>
                <a:latin typeface="Cambria" panose="02040503050406030204" pitchFamily="18" charset="0"/>
                <a:ea typeface="Cambria" panose="02040503050406030204" pitchFamily="18" charset="0"/>
                <a:cs typeface="Times New Roman" panose="02020603050405020304" pitchFamily="18" charset="0"/>
              </a:rPr>
              <a:t>The system is developed from the latest available microcontroller, with the new sensors. The system still has many limitations, which are as follows: </a:t>
            </a:r>
            <a:r>
              <a:rPr lang="en-US" sz="1400" b="1" kern="100" dirty="0">
                <a:effectLst/>
                <a:latin typeface="Cambria" panose="02040503050406030204" pitchFamily="18" charset="0"/>
                <a:ea typeface="Cambria" panose="02040503050406030204" pitchFamily="18" charset="0"/>
                <a:cs typeface="Times New Roman" panose="02020603050405020304" pitchFamily="18" charset="0"/>
              </a:rPr>
              <a:t>No Data hub to avoid data loss, No Data logging system, No automation, No scheduler based load control, No demand side management system, Tested with test kit no real time test result, Limited operation time due to use of battery.</a:t>
            </a: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a:p>
            <a:pPr algn="just">
              <a:lnSpc>
                <a:spcPct val="107000"/>
              </a:lnSpc>
              <a:spcAft>
                <a:spcPts val="800"/>
              </a:spcAft>
            </a:pPr>
            <a:endParaRPr lang="en-IN" sz="14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14B9DD5-9F08-3409-992A-C96BB1761D50}"/>
              </a:ext>
            </a:extLst>
          </p:cNvPr>
          <p:cNvSpPr txBox="1"/>
          <p:nvPr/>
        </p:nvSpPr>
        <p:spPr>
          <a:xfrm>
            <a:off x="0" y="116632"/>
            <a:ext cx="9144000" cy="646331"/>
          </a:xfrm>
          <a:prstGeom prst="rect">
            <a:avLst/>
          </a:prstGeom>
          <a:noFill/>
        </p:spPr>
        <p:txBody>
          <a:bodyPr wrap="square" rtlCol="0">
            <a:spAutoFit/>
          </a:bodyPr>
          <a:lstStyle/>
          <a:p>
            <a:pPr algn="ctr"/>
            <a:r>
              <a:rPr lang="en-IN"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LITERATURE SURVEY</a:t>
            </a:r>
          </a:p>
        </p:txBody>
      </p:sp>
      <p:cxnSp>
        <p:nvCxnSpPr>
          <p:cNvPr id="12" name="Straight Connector 11">
            <a:extLst>
              <a:ext uri="{FF2B5EF4-FFF2-40B4-BE49-F238E27FC236}">
                <a16:creationId xmlns:a16="http://schemas.microsoft.com/office/drawing/2014/main" id="{223852EA-F0A1-BFCB-89C0-BD97DB3F4FDF}"/>
              </a:ext>
            </a:extLst>
          </p:cNvPr>
          <p:cNvCxnSpPr/>
          <p:nvPr/>
        </p:nvCxnSpPr>
        <p:spPr>
          <a:xfrm>
            <a:off x="529208" y="836712"/>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52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4</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9" name="Title 4">
            <a:extLst>
              <a:ext uri="{FF2B5EF4-FFF2-40B4-BE49-F238E27FC236}">
                <a16:creationId xmlns:a16="http://schemas.microsoft.com/office/drawing/2014/main" id="{C9CD860A-A7F7-872E-D6AA-051F23AE5DFA}"/>
              </a:ext>
            </a:extLst>
          </p:cNvPr>
          <p:cNvSpPr txBox="1">
            <a:spLocks/>
          </p:cNvSpPr>
          <p:nvPr/>
        </p:nvSpPr>
        <p:spPr>
          <a:xfrm>
            <a:off x="664630" y="417602"/>
            <a:ext cx="8509792" cy="11890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DSM (Demand Side Management)</a:t>
            </a:r>
            <a:br>
              <a:rPr 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endParaRPr 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0" name="Text Placeholder 2">
            <a:extLst>
              <a:ext uri="{FF2B5EF4-FFF2-40B4-BE49-F238E27FC236}">
                <a16:creationId xmlns:a16="http://schemas.microsoft.com/office/drawing/2014/main" id="{6AECAFF4-CD88-FDC0-BDDB-4BFE4D8E9B47}"/>
              </a:ext>
            </a:extLst>
          </p:cNvPr>
          <p:cNvSpPr txBox="1">
            <a:spLocks/>
          </p:cNvSpPr>
          <p:nvPr/>
        </p:nvSpPr>
        <p:spPr>
          <a:xfrm>
            <a:off x="827584" y="1629736"/>
            <a:ext cx="7355127" cy="4075612"/>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Demand Side Management (DSM) </a:t>
            </a:r>
            <a:r>
              <a:rPr lang="en-US"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 power distribution refers to strategies and initiatives aimed at influencing and optimizing the electricity consumption patterns of consumers to achieve a more efficient and balanced energy system.</a:t>
            </a:r>
          </a:p>
          <a:p>
            <a:pPr algn="just"/>
            <a:endParaRPr lang="en-US"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IN"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Peak Load Reduction</a:t>
            </a:r>
          </a:p>
          <a:p>
            <a:pPr marL="285750" indent="-285750" algn="just">
              <a:buFont typeface="Arial" panose="020B0604020202020204" pitchFamily="34" charset="0"/>
              <a:buChar char="•"/>
            </a:pPr>
            <a:r>
              <a:rPr lang="en-IN" sz="20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Time-of-Use (TOU) Pricing</a:t>
            </a:r>
          </a:p>
          <a:p>
            <a:pPr marL="285750" indent="-285750" algn="just">
              <a:buFont typeface="Arial" panose="020B0604020202020204" pitchFamily="34" charset="0"/>
              <a:buChar char="•"/>
            </a:pPr>
            <a:r>
              <a:rPr lang="en-IN"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Demand Response Programs</a:t>
            </a:r>
          </a:p>
          <a:p>
            <a:pPr marL="285750" indent="-285750" algn="just">
              <a:buFont typeface="Arial" panose="020B0604020202020204" pitchFamily="34" charset="0"/>
              <a:buChar char="•"/>
            </a:pPr>
            <a:r>
              <a:rPr lang="en-IN" sz="20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Load Shifting</a:t>
            </a:r>
          </a:p>
          <a:p>
            <a:pPr marL="285750" indent="-285750" algn="just">
              <a:buFont typeface="Arial" panose="020B0604020202020204" pitchFamily="34" charset="0"/>
              <a:buChar char="•"/>
            </a:pPr>
            <a:r>
              <a:rPr lang="en-IN" sz="2000" b="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Smart Metering and Automation</a:t>
            </a:r>
          </a:p>
          <a:p>
            <a:pPr marL="285750" indent="-285750" algn="just">
              <a:buFont typeface="Arial" panose="020B0604020202020204" pitchFamily="34" charset="0"/>
              <a:buChar char="•"/>
            </a:pPr>
            <a:r>
              <a:rPr lang="en-IN"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Energy Efficiency Promotion</a:t>
            </a:r>
          </a:p>
          <a:p>
            <a:pPr marL="285750" indent="-285750" algn="just">
              <a:buFont typeface="Arial" panose="020B0604020202020204" pitchFamily="34" charset="0"/>
              <a:buChar char="•"/>
            </a:pPr>
            <a:r>
              <a:rPr lang="en-IN"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Economic Savings</a:t>
            </a:r>
            <a:endParaRPr lang="en-US" sz="20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0A809C0A-136A-E67C-89EA-87A177719DA1}"/>
              </a:ext>
            </a:extLst>
          </p:cNvPr>
          <p:cNvCxnSpPr/>
          <p:nvPr/>
        </p:nvCxnSpPr>
        <p:spPr>
          <a:xfrm>
            <a:off x="467544" y="1124745"/>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09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up)">
                                      <p:cBhvr>
                                        <p:cTn id="11" dur="500"/>
                                        <p:tgtEl>
                                          <p:spTgt spid="10">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up)">
                                      <p:cBhvr>
                                        <p:cTn id="15" dur="500"/>
                                        <p:tgtEl>
                                          <p:spTgt spid="10">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up)">
                                      <p:cBhvr>
                                        <p:cTn id="19" dur="500"/>
                                        <p:tgtEl>
                                          <p:spTgt spid="10">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up)">
                                      <p:cBhvr>
                                        <p:cTn id="23" dur="500"/>
                                        <p:tgtEl>
                                          <p:spTgt spid="10">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up)">
                                      <p:cBhvr>
                                        <p:cTn id="27" dur="500"/>
                                        <p:tgtEl>
                                          <p:spTgt spid="10">
                                            <p:txEl>
                                              <p:pRg st="5" end="5"/>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wipe(up)">
                                      <p:cBhvr>
                                        <p:cTn id="31" dur="500"/>
                                        <p:tgtEl>
                                          <p:spTgt spid="10">
                                            <p:txEl>
                                              <p:pRg st="6" end="6"/>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Effect transition="in" filter="wipe(up)">
                                      <p:cBhvr>
                                        <p:cTn id="35" dur="500"/>
                                        <p:tgtEl>
                                          <p:spTgt spid="10">
                                            <p:txEl>
                                              <p:pRg st="7" end="7"/>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wipe(up)">
                                      <p:cBhvr>
                                        <p:cTn id="39"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pPr/>
              <a:t>5</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11" name="Title 1">
            <a:extLst>
              <a:ext uri="{FF2B5EF4-FFF2-40B4-BE49-F238E27FC236}">
                <a16:creationId xmlns:a16="http://schemas.microsoft.com/office/drawing/2014/main" id="{599096AA-9E1A-9387-7AD1-9D9B35932641}"/>
              </a:ext>
            </a:extLst>
          </p:cNvPr>
          <p:cNvSpPr txBox="1">
            <a:spLocks/>
          </p:cNvSpPr>
          <p:nvPr/>
        </p:nvSpPr>
        <p:spPr>
          <a:xfrm>
            <a:off x="116471" y="166949"/>
            <a:ext cx="9610182" cy="601226"/>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None/>
            </a:pPr>
            <a:r>
              <a:rPr lang="en-US" sz="4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LOAD SHIFTING</a:t>
            </a:r>
          </a:p>
        </p:txBody>
      </p:sp>
      <p:sp>
        <p:nvSpPr>
          <p:cNvPr id="12" name="Text Placeholder 3">
            <a:extLst>
              <a:ext uri="{FF2B5EF4-FFF2-40B4-BE49-F238E27FC236}">
                <a16:creationId xmlns:a16="http://schemas.microsoft.com/office/drawing/2014/main" id="{9D5E2081-659E-2A6D-AE69-1A6823997015}"/>
              </a:ext>
            </a:extLst>
          </p:cNvPr>
          <p:cNvSpPr txBox="1">
            <a:spLocks/>
          </p:cNvSpPr>
          <p:nvPr/>
        </p:nvSpPr>
        <p:spPr>
          <a:xfrm>
            <a:off x="288128" y="1251212"/>
            <a:ext cx="8599463" cy="3836725"/>
          </a:xfrm>
          <a:prstGeom prst="rect">
            <a:avLst/>
          </a:prstGeom>
        </p:spPr>
        <p:txBody>
          <a:bodyPr>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lgn="just">
              <a:buNone/>
            </a:pPr>
            <a:r>
              <a:rPr lang="en-US" altLang="en-US" sz="1600" dirty="0">
                <a:latin typeface="Cambria" panose="02040503050406030204" pitchFamily="18" charset="0"/>
                <a:ea typeface="Cambria" panose="02040503050406030204" pitchFamily="18" charset="0"/>
              </a:rPr>
              <a:t>Load shifting, also known as demand shifting or demand response, is a strategy used in the energy sector to manage electricity consumption patterns by encouraging consumers to shift their energy-intensive activities to different times of the day.  </a:t>
            </a:r>
          </a:p>
          <a:p>
            <a:pPr marL="45720" indent="0" algn="just">
              <a:buNone/>
            </a:pPr>
            <a:r>
              <a:rPr lang="en-US" altLang="en-US" sz="1600" dirty="0">
                <a:latin typeface="Cambria" panose="02040503050406030204" pitchFamily="18" charset="0"/>
                <a:ea typeface="Cambria" panose="02040503050406030204" pitchFamily="18" charset="0"/>
              </a:rPr>
              <a:t> </a:t>
            </a:r>
            <a:r>
              <a:rPr lang="en-US" sz="1600" dirty="0">
                <a:latin typeface="Cambria" panose="02040503050406030204" pitchFamily="18" charset="0"/>
                <a:ea typeface="Cambria" panose="02040503050406030204" pitchFamily="18" charset="0"/>
              </a:rPr>
              <a:t>Types of Residential Loads :</a:t>
            </a:r>
            <a:endParaRPr lang="en-US" sz="1600" dirty="0">
              <a:solidFill>
                <a:schemeClr val="accent1"/>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endParaRPr>
          </a:p>
          <a:p>
            <a:pPr marL="45720" indent="0">
              <a:buNone/>
            </a:pPr>
            <a:endParaRPr lang="en-US" sz="1600" dirty="0">
              <a:latin typeface="Cambria" panose="02040503050406030204" pitchFamily="18" charset="0"/>
              <a:ea typeface="Cambria" panose="02040503050406030204" pitchFamily="18" charset="0"/>
            </a:endParaRPr>
          </a:p>
          <a:p>
            <a:pPr marL="45720" indent="0">
              <a:buNone/>
            </a:pPr>
            <a:endParaRPr lang="en-US" sz="1600" dirty="0">
              <a:latin typeface="Cambria" panose="02040503050406030204" pitchFamily="18" charset="0"/>
              <a:ea typeface="Cambria" panose="02040503050406030204" pitchFamily="18" charset="0"/>
            </a:endParaRPr>
          </a:p>
        </p:txBody>
      </p:sp>
      <p:graphicFrame>
        <p:nvGraphicFramePr>
          <p:cNvPr id="13" name="Table 12">
            <a:extLst>
              <a:ext uri="{FF2B5EF4-FFF2-40B4-BE49-F238E27FC236}">
                <a16:creationId xmlns:a16="http://schemas.microsoft.com/office/drawing/2014/main" id="{823F3444-0B31-0FAC-FF62-BDC184BCF3A0}"/>
              </a:ext>
            </a:extLst>
          </p:cNvPr>
          <p:cNvGraphicFramePr>
            <a:graphicFrameLocks noGrp="1"/>
          </p:cNvGraphicFramePr>
          <p:nvPr>
            <p:extLst>
              <p:ext uri="{D42A27DB-BD31-4B8C-83A1-F6EECF244321}">
                <p14:modId xmlns:p14="http://schemas.microsoft.com/office/powerpoint/2010/main" val="1465434891"/>
              </p:ext>
            </p:extLst>
          </p:nvPr>
        </p:nvGraphicFramePr>
        <p:xfrm>
          <a:off x="179512" y="2688534"/>
          <a:ext cx="8748367" cy="370840"/>
        </p:xfrm>
        <a:graphic>
          <a:graphicData uri="http://schemas.openxmlformats.org/drawingml/2006/table">
            <a:tbl>
              <a:tblPr>
                <a:tableStyleId>{3C2FFA5D-87B4-456A-9821-1D502468CF0F}</a:tableStyleId>
              </a:tblPr>
              <a:tblGrid>
                <a:gridCol w="3136632">
                  <a:extLst>
                    <a:ext uri="{9D8B030D-6E8A-4147-A177-3AD203B41FA5}">
                      <a16:colId xmlns:a16="http://schemas.microsoft.com/office/drawing/2014/main" val="891298300"/>
                    </a:ext>
                  </a:extLst>
                </a:gridCol>
                <a:gridCol w="3168352">
                  <a:extLst>
                    <a:ext uri="{9D8B030D-6E8A-4147-A177-3AD203B41FA5}">
                      <a16:colId xmlns:a16="http://schemas.microsoft.com/office/drawing/2014/main" val="2362761175"/>
                    </a:ext>
                  </a:extLst>
                </a:gridCol>
                <a:gridCol w="2443383">
                  <a:extLst>
                    <a:ext uri="{9D8B030D-6E8A-4147-A177-3AD203B41FA5}">
                      <a16:colId xmlns:a16="http://schemas.microsoft.com/office/drawing/2014/main" val="239438267"/>
                    </a:ext>
                  </a:extLst>
                </a:gridCol>
              </a:tblGrid>
              <a:tr h="370840">
                <a:tc>
                  <a:txBody>
                    <a:bodyPr/>
                    <a:lstStyle/>
                    <a:p>
                      <a:pPr algn="ctr"/>
                      <a:r>
                        <a:rPr lang="en-IN" sz="12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Shiftable and non-shiftable appliances</a:t>
                      </a:r>
                    </a:p>
                  </a:txBody>
                  <a:tcPr>
                    <a:solidFill>
                      <a:schemeClr val="accent1">
                        <a:lumMod val="60000"/>
                        <a:lumOff val="40000"/>
                      </a:schemeClr>
                    </a:solidFill>
                  </a:tcPr>
                </a:tc>
                <a:tc>
                  <a:txBody>
                    <a:bodyPr/>
                    <a:lstStyle/>
                    <a:p>
                      <a:pPr algn="ctr"/>
                      <a:r>
                        <a:rPr lang="en-IN"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Appliance’s Name</a:t>
                      </a:r>
                    </a:p>
                  </a:txBody>
                  <a:tcPr>
                    <a:solidFill>
                      <a:schemeClr val="accent1">
                        <a:lumMod val="60000"/>
                        <a:lumOff val="40000"/>
                      </a:schemeClr>
                    </a:solidFill>
                  </a:tcPr>
                </a:tc>
                <a:tc>
                  <a:txBody>
                    <a:bodyPr/>
                    <a:lstStyle/>
                    <a:p>
                      <a:pPr algn="ctr"/>
                      <a:r>
                        <a:rPr lang="en-IN" sz="1400" b="1" dirty="0">
                          <a:solidFill>
                            <a:sysClr val="windowText" lastClr="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Energy Consumption(kWh)</a:t>
                      </a:r>
                    </a:p>
                  </a:txBody>
                  <a:tcPr>
                    <a:solidFill>
                      <a:schemeClr val="accent1">
                        <a:lumMod val="60000"/>
                        <a:lumOff val="40000"/>
                      </a:schemeClr>
                    </a:solidFill>
                  </a:tcPr>
                </a:tc>
                <a:extLst>
                  <a:ext uri="{0D108BD9-81ED-4DB2-BD59-A6C34878D82A}">
                    <a16:rowId xmlns:a16="http://schemas.microsoft.com/office/drawing/2014/main" val="2555030411"/>
                  </a:ext>
                </a:extLst>
              </a:tr>
            </a:tbl>
          </a:graphicData>
        </a:graphic>
      </p:graphicFrame>
      <p:graphicFrame>
        <p:nvGraphicFramePr>
          <p:cNvPr id="14" name="Table 13">
            <a:extLst>
              <a:ext uri="{FF2B5EF4-FFF2-40B4-BE49-F238E27FC236}">
                <a16:creationId xmlns:a16="http://schemas.microsoft.com/office/drawing/2014/main" id="{7619A1A3-ECE2-E801-A94D-8D980FE41998}"/>
              </a:ext>
            </a:extLst>
          </p:cNvPr>
          <p:cNvGraphicFramePr>
            <a:graphicFrameLocks noGrp="1"/>
          </p:cNvGraphicFramePr>
          <p:nvPr>
            <p:extLst>
              <p:ext uri="{D42A27DB-BD31-4B8C-83A1-F6EECF244321}">
                <p14:modId xmlns:p14="http://schemas.microsoft.com/office/powerpoint/2010/main" val="387684726"/>
              </p:ext>
            </p:extLst>
          </p:nvPr>
        </p:nvGraphicFramePr>
        <p:xfrm>
          <a:off x="183924" y="3059592"/>
          <a:ext cx="8748366" cy="2817680"/>
        </p:xfrm>
        <a:graphic>
          <a:graphicData uri="http://schemas.openxmlformats.org/drawingml/2006/table">
            <a:tbl>
              <a:tblPr>
                <a:tableStyleId>{3C2FFA5D-87B4-456A-9821-1D502468CF0F}</a:tableStyleId>
              </a:tblPr>
              <a:tblGrid>
                <a:gridCol w="3123722">
                  <a:extLst>
                    <a:ext uri="{9D8B030D-6E8A-4147-A177-3AD203B41FA5}">
                      <a16:colId xmlns:a16="http://schemas.microsoft.com/office/drawing/2014/main" val="2928916100"/>
                    </a:ext>
                  </a:extLst>
                </a:gridCol>
                <a:gridCol w="3176850">
                  <a:extLst>
                    <a:ext uri="{9D8B030D-6E8A-4147-A177-3AD203B41FA5}">
                      <a16:colId xmlns:a16="http://schemas.microsoft.com/office/drawing/2014/main" val="3495737946"/>
                    </a:ext>
                  </a:extLst>
                </a:gridCol>
                <a:gridCol w="2447794">
                  <a:extLst>
                    <a:ext uri="{9D8B030D-6E8A-4147-A177-3AD203B41FA5}">
                      <a16:colId xmlns:a16="http://schemas.microsoft.com/office/drawing/2014/main" val="2216329022"/>
                    </a:ext>
                  </a:extLst>
                </a:gridCol>
              </a:tblGrid>
              <a:tr h="417232">
                <a:tc rowSpan="4">
                  <a:txBody>
                    <a:bodyPr/>
                    <a:lstStyle/>
                    <a:p>
                      <a:pPr algn="ctr">
                        <a:lnSpc>
                          <a:spcPct val="400000"/>
                        </a:lnSpc>
                      </a:pPr>
                      <a:r>
                        <a:rPr lang="en-IN" sz="2000" b="1" dirty="0">
                          <a:latin typeface="Cambria" panose="02040503050406030204" pitchFamily="18" charset="0"/>
                          <a:ea typeface="Cambria" panose="02040503050406030204" pitchFamily="18" charset="0"/>
                        </a:rPr>
                        <a:t>Shiftable Appliances</a:t>
                      </a:r>
                    </a:p>
                  </a:txBody>
                  <a:tcPr>
                    <a:solidFill>
                      <a:schemeClr val="accent1">
                        <a:lumMod val="20000"/>
                        <a:lumOff val="80000"/>
                      </a:schemeClr>
                    </a:solidFill>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Water Pump</a:t>
                      </a: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4 </a:t>
                      </a:r>
                    </a:p>
                  </a:txBody>
                  <a:tcPr>
                    <a:solidFill>
                      <a:schemeClr val="accent1">
                        <a:lumMod val="20000"/>
                        <a:lumOff val="80000"/>
                      </a:schemeClr>
                    </a:solidFill>
                  </a:tcPr>
                </a:tc>
                <a:extLst>
                  <a:ext uri="{0D108BD9-81ED-4DB2-BD59-A6C34878D82A}">
                    <a16:rowId xmlns:a16="http://schemas.microsoft.com/office/drawing/2014/main" val="53590141"/>
                  </a:ext>
                </a:extLst>
              </a:tr>
              <a:tr h="417232">
                <a:tc vMerge="1">
                  <a:txBody>
                    <a:bodyPr/>
                    <a:lstStyle/>
                    <a:p>
                      <a:endParaRPr lang="en-IN"/>
                    </a:p>
                  </a:txBody>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EV Charging </a:t>
                      </a: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a:t>
                      </a:r>
                    </a:p>
                  </a:txBody>
                  <a:tcPr>
                    <a:solidFill>
                      <a:schemeClr val="accent1">
                        <a:lumMod val="20000"/>
                        <a:lumOff val="80000"/>
                      </a:schemeClr>
                    </a:solidFill>
                  </a:tcPr>
                </a:tc>
                <a:extLst>
                  <a:ext uri="{0D108BD9-81ED-4DB2-BD59-A6C34878D82A}">
                    <a16:rowId xmlns:a16="http://schemas.microsoft.com/office/drawing/2014/main" val="3539699895"/>
                  </a:ext>
                </a:extLst>
              </a:tr>
              <a:tr h="314426">
                <a:tc vMerge="1">
                  <a:txBody>
                    <a:bodyPr/>
                    <a:lstStyle/>
                    <a:p>
                      <a:endParaRPr lang="en-IN" dirty="0"/>
                    </a:p>
                  </a:txBody>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Dish Washer</a:t>
                      </a: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1.4</a:t>
                      </a:r>
                    </a:p>
                  </a:txBody>
                  <a:tcPr>
                    <a:solidFill>
                      <a:schemeClr val="accent1">
                        <a:lumMod val="20000"/>
                        <a:lumOff val="80000"/>
                      </a:schemeClr>
                    </a:solidFill>
                  </a:tcPr>
                </a:tc>
                <a:extLst>
                  <a:ext uri="{0D108BD9-81ED-4DB2-BD59-A6C34878D82A}">
                    <a16:rowId xmlns:a16="http://schemas.microsoft.com/office/drawing/2014/main" val="3773868328"/>
                  </a:ext>
                </a:extLst>
              </a:tr>
              <a:tr h="139497">
                <a:tc vMerge="1">
                  <a:txBody>
                    <a:bodyPr/>
                    <a:lstStyle/>
                    <a:p>
                      <a:endParaRPr lang="en-IN" dirty="0"/>
                    </a:p>
                  </a:txBody>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Washing Machine</a:t>
                      </a: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2</a:t>
                      </a:r>
                    </a:p>
                  </a:txBody>
                  <a:tcPr>
                    <a:solidFill>
                      <a:schemeClr val="accent1">
                        <a:lumMod val="20000"/>
                        <a:lumOff val="80000"/>
                      </a:schemeClr>
                    </a:solidFill>
                  </a:tcPr>
                </a:tc>
                <a:extLst>
                  <a:ext uri="{0D108BD9-81ED-4DB2-BD59-A6C34878D82A}">
                    <a16:rowId xmlns:a16="http://schemas.microsoft.com/office/drawing/2014/main" val="1909886699"/>
                  </a:ext>
                </a:extLst>
              </a:tr>
              <a:tr h="417232">
                <a:tc rowSpan="3">
                  <a:txBody>
                    <a:bodyPr/>
                    <a:lstStyle/>
                    <a:p>
                      <a:pPr algn="ctr">
                        <a:lnSpc>
                          <a:spcPct val="300000"/>
                        </a:lnSpc>
                      </a:pPr>
                      <a:r>
                        <a:rPr lang="en-IN" sz="2000" b="1" dirty="0">
                          <a:latin typeface="Cambria" panose="02040503050406030204" pitchFamily="18" charset="0"/>
                          <a:ea typeface="Cambria" panose="02040503050406030204" pitchFamily="18" charset="0"/>
                        </a:rPr>
                        <a:t>Non-shiftable Appliances</a:t>
                      </a:r>
                    </a:p>
                  </a:txBody>
                  <a:tcPr>
                    <a:solidFill>
                      <a:schemeClr val="accent1">
                        <a:lumMod val="20000"/>
                        <a:lumOff val="80000"/>
                      </a:schemeClr>
                    </a:solidFill>
                  </a:tcPr>
                </a:tc>
                <a:tc>
                  <a:txBody>
                    <a:bodyPr/>
                    <a:lstStyle/>
                    <a:p>
                      <a:pPr algn="ctr"/>
                      <a:r>
                        <a:rPr lang="en-IN">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Refrigerator</a:t>
                      </a:r>
                      <a:endPar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1.5 </a:t>
                      </a:r>
                    </a:p>
                  </a:txBody>
                  <a:tcPr>
                    <a:solidFill>
                      <a:schemeClr val="accent1">
                        <a:lumMod val="20000"/>
                        <a:lumOff val="80000"/>
                      </a:schemeClr>
                    </a:solidFill>
                  </a:tcPr>
                </a:tc>
                <a:extLst>
                  <a:ext uri="{0D108BD9-81ED-4DB2-BD59-A6C34878D82A}">
                    <a16:rowId xmlns:a16="http://schemas.microsoft.com/office/drawing/2014/main" val="1409076706"/>
                  </a:ext>
                </a:extLst>
              </a:tr>
              <a:tr h="417232">
                <a:tc vMerge="1">
                  <a:txBody>
                    <a:bodyPr/>
                    <a:lstStyle/>
                    <a:p>
                      <a:endParaRPr lang="en-IN"/>
                    </a:p>
                  </a:txBody>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Microwave Oven</a:t>
                      </a:r>
                    </a:p>
                  </a:txBody>
                  <a:tcPr>
                    <a:solidFill>
                      <a:schemeClr val="accent1">
                        <a:lumMod val="20000"/>
                        <a:lumOff val="80000"/>
                      </a:schemeClr>
                    </a:solidFill>
                  </a:tcPr>
                </a:tc>
                <a:tc>
                  <a:txBody>
                    <a:bodyPr/>
                    <a:lstStyle/>
                    <a:p>
                      <a:pPr algn="ctr"/>
                      <a:r>
                        <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1.8</a:t>
                      </a:r>
                    </a:p>
                  </a:txBody>
                  <a:tcPr>
                    <a:solidFill>
                      <a:schemeClr val="accent1">
                        <a:lumMod val="20000"/>
                        <a:lumOff val="80000"/>
                      </a:schemeClr>
                    </a:solidFill>
                  </a:tcPr>
                </a:tc>
                <a:extLst>
                  <a:ext uri="{0D108BD9-81ED-4DB2-BD59-A6C34878D82A}">
                    <a16:rowId xmlns:a16="http://schemas.microsoft.com/office/drawing/2014/main" val="2593924042"/>
                  </a:ext>
                </a:extLst>
              </a:tr>
              <a:tr h="417232">
                <a:tc vMerge="1">
                  <a:txBody>
                    <a:bodyPr/>
                    <a:lstStyle/>
                    <a:p>
                      <a:endParaRPr lang="en-IN"/>
                    </a:p>
                  </a:txBody>
                  <a:tcPr/>
                </a:tc>
                <a:tc>
                  <a:txBody>
                    <a:bodyPr/>
                    <a:lstStyle/>
                    <a:p>
                      <a:pPr algn="ct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Air Conditioner</a:t>
                      </a:r>
                    </a:p>
                  </a:txBody>
                  <a:tcPr>
                    <a:solidFill>
                      <a:schemeClr val="accent1">
                        <a:lumMod val="20000"/>
                        <a:lumOff val="80000"/>
                      </a:schemeClr>
                    </a:solidFill>
                  </a:tcPr>
                </a:tc>
                <a:tc>
                  <a:txBody>
                    <a:bodyPr/>
                    <a:lstStyle/>
                    <a:p>
                      <a:pPr algn="ctr"/>
                      <a:r>
                        <a:rPr lang="en-IN">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12 </a:t>
                      </a:r>
                      <a:endParaRPr lang="en-IN"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txBody>
                  <a:tcPr>
                    <a:solidFill>
                      <a:schemeClr val="accent1">
                        <a:lumMod val="20000"/>
                        <a:lumOff val="80000"/>
                      </a:schemeClr>
                    </a:solidFill>
                  </a:tcPr>
                </a:tc>
                <a:extLst>
                  <a:ext uri="{0D108BD9-81ED-4DB2-BD59-A6C34878D82A}">
                    <a16:rowId xmlns:a16="http://schemas.microsoft.com/office/drawing/2014/main" val="1519725299"/>
                  </a:ext>
                </a:extLst>
              </a:tr>
            </a:tbl>
          </a:graphicData>
        </a:graphic>
      </p:graphicFrame>
      <p:cxnSp>
        <p:nvCxnSpPr>
          <p:cNvPr id="15" name="Straight Connector 14">
            <a:extLst>
              <a:ext uri="{FF2B5EF4-FFF2-40B4-BE49-F238E27FC236}">
                <a16:creationId xmlns:a16="http://schemas.microsoft.com/office/drawing/2014/main" id="{A7807166-CA30-7662-23AC-DD5474A56D81}"/>
              </a:ext>
            </a:extLst>
          </p:cNvPr>
          <p:cNvCxnSpPr/>
          <p:nvPr/>
        </p:nvCxnSpPr>
        <p:spPr>
          <a:xfrm>
            <a:off x="467544" y="980728"/>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79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6</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11" name="Title 1">
            <a:extLst>
              <a:ext uri="{FF2B5EF4-FFF2-40B4-BE49-F238E27FC236}">
                <a16:creationId xmlns:a16="http://schemas.microsoft.com/office/drawing/2014/main" id="{66A690EC-F7D6-B108-A84F-27C5C670DF0B}"/>
              </a:ext>
            </a:extLst>
          </p:cNvPr>
          <p:cNvSpPr txBox="1">
            <a:spLocks/>
          </p:cNvSpPr>
          <p:nvPr/>
        </p:nvSpPr>
        <p:spPr>
          <a:xfrm>
            <a:off x="0" y="188640"/>
            <a:ext cx="9144000" cy="545675"/>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Different Methods of Load Shifting</a:t>
            </a:r>
            <a:endParaRPr lang="en-IN" sz="36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2" name="Text Placeholder 2">
            <a:extLst>
              <a:ext uri="{FF2B5EF4-FFF2-40B4-BE49-F238E27FC236}">
                <a16:creationId xmlns:a16="http://schemas.microsoft.com/office/drawing/2014/main" id="{D7E21D40-29B1-D152-B929-3D63B0EDBCF3}"/>
              </a:ext>
            </a:extLst>
          </p:cNvPr>
          <p:cNvSpPr txBox="1">
            <a:spLocks/>
          </p:cNvSpPr>
          <p:nvPr/>
        </p:nvSpPr>
        <p:spPr>
          <a:xfrm>
            <a:off x="756472" y="583982"/>
            <a:ext cx="3671512" cy="241297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solidFill>
                <a:latin typeface="Cambria" panose="02040503050406030204" pitchFamily="18" charset="0"/>
                <a:ea typeface="Cambria" panose="02040503050406030204" pitchFamily="18" charset="0"/>
              </a:rPr>
              <a:t>The major modes of Load Shifting are as follows :</a:t>
            </a:r>
          </a:p>
          <a:p>
            <a:pPr marL="285750" indent="-285750">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rPr>
              <a:t>Peak Shifting</a:t>
            </a:r>
          </a:p>
          <a:p>
            <a:pPr marL="285750" indent="-285750">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rPr>
              <a:t>Peak Clipping</a:t>
            </a:r>
          </a:p>
          <a:p>
            <a:pPr marL="285750" indent="-285750">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rPr>
              <a:t>Valley Filling</a:t>
            </a:r>
            <a:endParaRPr lang="en-IN" sz="2000" b="1" dirty="0">
              <a:solidFill>
                <a:schemeClr val="tx1"/>
              </a:solidFill>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A18D4558-E2BE-8AB8-0B27-2F83F7CAE03A}"/>
              </a:ext>
            </a:extLst>
          </p:cNvPr>
          <p:cNvPicPr>
            <a:picLocks noChangeAspect="1"/>
          </p:cNvPicPr>
          <p:nvPr/>
        </p:nvPicPr>
        <p:blipFill>
          <a:blip r:embed="rId2"/>
          <a:stretch>
            <a:fillRect/>
          </a:stretch>
        </p:blipFill>
        <p:spPr>
          <a:xfrm>
            <a:off x="5511945" y="1038581"/>
            <a:ext cx="3240360" cy="2013212"/>
          </a:xfrm>
          <a:prstGeom prst="rect">
            <a:avLst/>
          </a:prstGeom>
          <a:ln w="19050">
            <a:solidFill>
              <a:schemeClr val="tx1"/>
            </a:solidFill>
          </a:ln>
        </p:spPr>
      </p:pic>
      <p:sp>
        <p:nvSpPr>
          <p:cNvPr id="14" name="TextBox 13">
            <a:extLst>
              <a:ext uri="{FF2B5EF4-FFF2-40B4-BE49-F238E27FC236}">
                <a16:creationId xmlns:a16="http://schemas.microsoft.com/office/drawing/2014/main" id="{6A528014-E90A-849C-957E-A7C431FCB129}"/>
              </a:ext>
            </a:extLst>
          </p:cNvPr>
          <p:cNvSpPr txBox="1"/>
          <p:nvPr/>
        </p:nvSpPr>
        <p:spPr>
          <a:xfrm>
            <a:off x="6588224" y="3049215"/>
            <a:ext cx="1355179"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Peak Clipping </a:t>
            </a:r>
            <a:endParaRPr lang="en-IN"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5" name="Picture 14">
            <a:extLst>
              <a:ext uri="{FF2B5EF4-FFF2-40B4-BE49-F238E27FC236}">
                <a16:creationId xmlns:a16="http://schemas.microsoft.com/office/drawing/2014/main" id="{98979151-67F8-4FCB-5D2A-CB37C4900371}"/>
              </a:ext>
            </a:extLst>
          </p:cNvPr>
          <p:cNvPicPr>
            <a:picLocks noChangeAspect="1"/>
          </p:cNvPicPr>
          <p:nvPr/>
        </p:nvPicPr>
        <p:blipFill>
          <a:blip r:embed="rId3"/>
          <a:stretch>
            <a:fillRect/>
          </a:stretch>
        </p:blipFill>
        <p:spPr>
          <a:xfrm>
            <a:off x="6156175" y="3893848"/>
            <a:ext cx="2880321" cy="2108360"/>
          </a:xfrm>
          <a:prstGeom prst="rect">
            <a:avLst/>
          </a:prstGeom>
          <a:ln w="19050">
            <a:solidFill>
              <a:schemeClr val="tx1"/>
            </a:solidFill>
          </a:ln>
        </p:spPr>
      </p:pic>
      <p:sp>
        <p:nvSpPr>
          <p:cNvPr id="16" name="TextBox 15">
            <a:extLst>
              <a:ext uri="{FF2B5EF4-FFF2-40B4-BE49-F238E27FC236}">
                <a16:creationId xmlns:a16="http://schemas.microsoft.com/office/drawing/2014/main" id="{77B73EF7-D6A8-2EDF-AFDE-1292FD4B277E}"/>
              </a:ext>
            </a:extLst>
          </p:cNvPr>
          <p:cNvSpPr txBox="1"/>
          <p:nvPr/>
        </p:nvSpPr>
        <p:spPr>
          <a:xfrm>
            <a:off x="7132125" y="3501075"/>
            <a:ext cx="1265411"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Peak Shifting</a:t>
            </a:r>
            <a:endParaRPr lang="en-IN"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AB7DC1E6-0B57-EF1E-3D18-6FB717DA8A74}"/>
              </a:ext>
            </a:extLst>
          </p:cNvPr>
          <p:cNvSpPr txBox="1"/>
          <p:nvPr/>
        </p:nvSpPr>
        <p:spPr>
          <a:xfrm>
            <a:off x="1048106" y="4794140"/>
            <a:ext cx="1287147"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Valley Filling </a:t>
            </a:r>
            <a:endParaRPr lang="en-IN"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8" name="Picture 17">
            <a:extLst>
              <a:ext uri="{FF2B5EF4-FFF2-40B4-BE49-F238E27FC236}">
                <a16:creationId xmlns:a16="http://schemas.microsoft.com/office/drawing/2014/main" id="{E87C2532-1090-23FA-E3E5-0FF18088B6C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7505" y="2780928"/>
            <a:ext cx="2736304" cy="2013212"/>
          </a:xfrm>
          <a:prstGeom prst="rect">
            <a:avLst/>
          </a:prstGeom>
          <a:ln w="19050">
            <a:solidFill>
              <a:schemeClr val="tx1"/>
            </a:solidFill>
          </a:ln>
        </p:spPr>
      </p:pic>
      <p:pic>
        <p:nvPicPr>
          <p:cNvPr id="19" name="Picture 18">
            <a:extLst>
              <a:ext uri="{FF2B5EF4-FFF2-40B4-BE49-F238E27FC236}">
                <a16:creationId xmlns:a16="http://schemas.microsoft.com/office/drawing/2014/main" id="{DB7F0451-3D5F-AFBC-78AE-23008FB986B3}"/>
              </a:ext>
            </a:extLst>
          </p:cNvPr>
          <p:cNvPicPr>
            <a:picLocks noChangeAspect="1"/>
          </p:cNvPicPr>
          <p:nvPr/>
        </p:nvPicPr>
        <p:blipFill>
          <a:blip r:embed="rId6"/>
          <a:stretch>
            <a:fillRect/>
          </a:stretch>
        </p:blipFill>
        <p:spPr>
          <a:xfrm>
            <a:off x="2987824" y="3251030"/>
            <a:ext cx="3024336" cy="1929628"/>
          </a:xfrm>
          <a:prstGeom prst="rect">
            <a:avLst/>
          </a:prstGeom>
          <a:ln w="19050">
            <a:solidFill>
              <a:schemeClr val="tx1"/>
            </a:solidFill>
          </a:ln>
        </p:spPr>
      </p:pic>
      <p:sp>
        <p:nvSpPr>
          <p:cNvPr id="20" name="TextBox 19">
            <a:extLst>
              <a:ext uri="{FF2B5EF4-FFF2-40B4-BE49-F238E27FC236}">
                <a16:creationId xmlns:a16="http://schemas.microsoft.com/office/drawing/2014/main" id="{898CF0DF-4CF6-55E1-C742-DDB6BA7D2242}"/>
              </a:ext>
            </a:extLst>
          </p:cNvPr>
          <p:cNvSpPr txBox="1"/>
          <p:nvPr/>
        </p:nvSpPr>
        <p:spPr>
          <a:xfrm>
            <a:off x="4139952" y="5214763"/>
            <a:ext cx="680379"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Tariff </a:t>
            </a:r>
            <a:endParaRPr lang="en-IN" sz="12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cxnSp>
        <p:nvCxnSpPr>
          <p:cNvPr id="21" name="Straight Connector 20">
            <a:extLst>
              <a:ext uri="{FF2B5EF4-FFF2-40B4-BE49-F238E27FC236}">
                <a16:creationId xmlns:a16="http://schemas.microsoft.com/office/drawing/2014/main" id="{7BD4CD34-461F-65D9-8135-730FFBF86F8F}"/>
              </a:ext>
            </a:extLst>
          </p:cNvPr>
          <p:cNvCxnSpPr/>
          <p:nvPr/>
        </p:nvCxnSpPr>
        <p:spPr>
          <a:xfrm>
            <a:off x="107504" y="764704"/>
            <a:ext cx="88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97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7</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9" name="Title 1">
            <a:extLst>
              <a:ext uri="{FF2B5EF4-FFF2-40B4-BE49-F238E27FC236}">
                <a16:creationId xmlns:a16="http://schemas.microsoft.com/office/drawing/2014/main" id="{3775860A-E7E6-391F-2E26-7D34422E9A12}"/>
              </a:ext>
            </a:extLst>
          </p:cNvPr>
          <p:cNvSpPr txBox="1">
            <a:spLocks/>
          </p:cNvSpPr>
          <p:nvPr/>
        </p:nvSpPr>
        <p:spPr>
          <a:xfrm>
            <a:off x="1" y="188640"/>
            <a:ext cx="9144000" cy="653220"/>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None/>
            </a:pPr>
            <a:r>
              <a:rPr lang="en-IN" sz="36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OUR APPROACH</a:t>
            </a:r>
          </a:p>
        </p:txBody>
      </p:sp>
      <p:sp>
        <p:nvSpPr>
          <p:cNvPr id="10" name="Rectangle 8">
            <a:extLst>
              <a:ext uri="{FF2B5EF4-FFF2-40B4-BE49-F238E27FC236}">
                <a16:creationId xmlns:a16="http://schemas.microsoft.com/office/drawing/2014/main" id="{63B91465-A0CB-A52F-AF49-33E6244D4E6A}"/>
              </a:ext>
            </a:extLst>
          </p:cNvPr>
          <p:cNvSpPr txBox="1">
            <a:spLocks noChangeArrowheads="1"/>
          </p:cNvSpPr>
          <p:nvPr/>
        </p:nvSpPr>
        <p:spPr>
          <a:xfrm>
            <a:off x="462136" y="1106061"/>
            <a:ext cx="5334000" cy="4286795"/>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2000" b="1" dirty="0">
                <a:solidFill>
                  <a:schemeClr val="tx1"/>
                </a:solidFill>
                <a:latin typeface="Cambria" panose="02040503050406030204" pitchFamily="18" charset="0"/>
                <a:ea typeface="Cambria" panose="02040503050406030204" pitchFamily="18" charset="0"/>
              </a:rPr>
              <a:t>Main target of the project</a:t>
            </a:r>
          </a:p>
          <a:p>
            <a:pPr marL="800100" lvl="1" indent="-342900">
              <a:buFont typeface="Arial" panose="020B0604020202020204" pitchFamily="34" charset="0"/>
              <a:buChar char="•"/>
            </a:pPr>
            <a:r>
              <a:rPr lang="en-US" altLang="en-US" sz="2000" dirty="0">
                <a:solidFill>
                  <a:schemeClr val="accent1"/>
                </a:solidFill>
                <a:latin typeface="Cambria" panose="02040503050406030204" pitchFamily="18" charset="0"/>
                <a:ea typeface="Cambria" panose="02040503050406030204" pitchFamily="18" charset="0"/>
              </a:rPr>
              <a:t>Develop a cheap smart system</a:t>
            </a:r>
            <a:endParaRPr lang="en-US" altLang="en-US" sz="2000" b="1" dirty="0">
              <a:solidFill>
                <a:schemeClr val="accent1"/>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altLang="en-US" sz="2000" dirty="0">
                <a:solidFill>
                  <a:schemeClr val="accent1"/>
                </a:solidFill>
                <a:latin typeface="Cambria" panose="02040503050406030204" pitchFamily="18" charset="0"/>
                <a:ea typeface="Cambria" panose="02040503050406030204" pitchFamily="18" charset="0"/>
              </a:rPr>
              <a:t>DSM integrated system</a:t>
            </a:r>
            <a:endParaRPr lang="en-US" altLang="en-US" sz="2000" b="1" dirty="0">
              <a:solidFill>
                <a:schemeClr val="accent1"/>
              </a:solidFill>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a:solidFill>
                  <a:schemeClr val="accent1"/>
                </a:solidFill>
                <a:latin typeface="Cambria" panose="02040503050406030204" pitchFamily="18" charset="0"/>
                <a:ea typeface="Cambria" panose="02040503050406030204" pitchFamily="18" charset="0"/>
              </a:rPr>
              <a:t>IoT support with cloud based storage of data</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Automation</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User Friendly</a:t>
            </a:r>
          </a:p>
          <a:p>
            <a:pPr marL="0" lvl="1"/>
            <a:r>
              <a:rPr lang="en-US" altLang="en-US" sz="2000" b="1" dirty="0">
                <a:latin typeface="Cambria" panose="02040503050406030204" pitchFamily="18" charset="0"/>
                <a:ea typeface="Cambria" panose="02040503050406030204" pitchFamily="18" charset="0"/>
              </a:rPr>
              <a:t>Technology Stack</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IoT (ESP 32)</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Cloud</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Arduino IDE</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Java / Kotlin</a:t>
            </a:r>
          </a:p>
          <a:p>
            <a:pPr marL="800100" lvl="1" indent="-342900">
              <a:buFont typeface="Arial" panose="020B0604020202020204" pitchFamily="34" charset="0"/>
              <a:buChar char="•"/>
            </a:pPr>
            <a:r>
              <a:rPr lang="en-US" altLang="en-US" sz="2000" dirty="0">
                <a:latin typeface="Cambria" panose="02040503050406030204" pitchFamily="18" charset="0"/>
                <a:ea typeface="Cambria" panose="02040503050406030204" pitchFamily="18" charset="0"/>
              </a:rPr>
              <a:t>HTML / CSS</a:t>
            </a:r>
          </a:p>
          <a:p>
            <a:endParaRPr lang="en-US" altLang="en-US" sz="20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500D07CD-9005-6FFC-1F4D-B956F3C5EE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11960" y="2492896"/>
            <a:ext cx="4590371" cy="3652195"/>
          </a:xfrm>
          <a:prstGeom prst="rect">
            <a:avLst/>
          </a:prstGeom>
          <a:ln w="28575">
            <a:solidFill>
              <a:schemeClr val="tx1"/>
            </a:solidFill>
          </a:ln>
        </p:spPr>
      </p:pic>
      <p:cxnSp>
        <p:nvCxnSpPr>
          <p:cNvPr id="12" name="Straight Connector 11">
            <a:extLst>
              <a:ext uri="{FF2B5EF4-FFF2-40B4-BE49-F238E27FC236}">
                <a16:creationId xmlns:a16="http://schemas.microsoft.com/office/drawing/2014/main" id="{63264ECB-0348-CDA9-3BF4-E3E84DB66C60}"/>
              </a:ext>
            </a:extLst>
          </p:cNvPr>
          <p:cNvCxnSpPr/>
          <p:nvPr/>
        </p:nvCxnSpPr>
        <p:spPr>
          <a:xfrm>
            <a:off x="467544" y="908720"/>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16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5CAC62-78E2-4AA9-9FD9-B130419445BC}" type="datetime1">
              <a:rPr lang="en-IN" sz="1200">
                <a:solidFill>
                  <a:schemeClr val="tx2">
                    <a:lumMod val="75000"/>
                  </a:schemeClr>
                </a:solidFill>
                <a:latin typeface="Cambria" panose="02040503050406030204" pitchFamily="18" charset="0"/>
                <a:ea typeface="Cambria" panose="02040503050406030204" pitchFamily="18" charset="0"/>
              </a:rPr>
              <a:pPr/>
              <a:t>01-12-2023</a:t>
            </a:fld>
            <a:endParaRPr lang="en-IN" sz="12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sz="quarter" idx="11"/>
          </p:nvPr>
        </p:nvSpPr>
        <p:spPr>
          <a:xfrm>
            <a:off x="107504" y="6172200"/>
            <a:ext cx="3960439" cy="365125"/>
          </a:xfrm>
        </p:spPr>
        <p:txBody>
          <a:bodyPr/>
          <a:lstStyle/>
          <a:p>
            <a:pPr algn="ctr"/>
            <a:r>
              <a:rPr lang="en-US" sz="1200" dirty="0" err="1">
                <a:solidFill>
                  <a:schemeClr val="tx2">
                    <a:lumMod val="75000"/>
                  </a:schemeClr>
                </a:solidFill>
                <a:latin typeface="Cambria" panose="02040503050406030204" pitchFamily="18" charset="0"/>
                <a:ea typeface="Cambria" panose="02040503050406030204" pitchFamily="18" charset="0"/>
              </a:rPr>
              <a:t>B.P.Poddar</a:t>
            </a:r>
            <a:r>
              <a:rPr lang="en-US" sz="1200" dirty="0">
                <a:solidFill>
                  <a:schemeClr val="tx2">
                    <a:lumMod val="75000"/>
                  </a:schemeClr>
                </a:solidFill>
                <a:latin typeface="Cambria" panose="02040503050406030204" pitchFamily="18" charset="0"/>
                <a:ea typeface="Cambria" panose="02040503050406030204" pitchFamily="18" charset="0"/>
              </a:rPr>
              <a:t> Institute of Management &amp; Technology, Department of Electrical Engineering</a:t>
            </a:r>
            <a:endParaRPr lang="en-IN" sz="1200" dirty="0">
              <a:solidFill>
                <a:schemeClr val="tx2">
                  <a:lumMod val="75000"/>
                </a:schemeClr>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FB208384-5888-4714-B08D-E60A97CF4B4A}" type="slidenum">
              <a:rPr lang="en-IN" sz="1400" smtClean="0">
                <a:solidFill>
                  <a:schemeClr val="tx2">
                    <a:lumMod val="75000"/>
                  </a:schemeClr>
                </a:solidFill>
                <a:latin typeface="Cambria" panose="02040503050406030204" pitchFamily="18" charset="0"/>
                <a:ea typeface="Cambria" panose="02040503050406030204" pitchFamily="18" charset="0"/>
              </a:rPr>
              <a:t>8</a:t>
            </a:fld>
            <a:endParaRPr lang="en-IN" sz="1400" dirty="0">
              <a:solidFill>
                <a:schemeClr val="tx2">
                  <a:lumMod val="75000"/>
                </a:schemeClr>
              </a:solidFill>
              <a:latin typeface="Cambria" panose="02040503050406030204" pitchFamily="18" charset="0"/>
              <a:ea typeface="Cambria" panose="02040503050406030204" pitchFamily="18" charset="0"/>
            </a:endParaRPr>
          </a:p>
        </p:txBody>
      </p:sp>
      <p:sp>
        <p:nvSpPr>
          <p:cNvPr id="11" name="Title 1">
            <a:extLst>
              <a:ext uri="{FF2B5EF4-FFF2-40B4-BE49-F238E27FC236}">
                <a16:creationId xmlns:a16="http://schemas.microsoft.com/office/drawing/2014/main" id="{81C58450-F36C-6B1F-332A-06FD4FD5539E}"/>
              </a:ext>
            </a:extLst>
          </p:cNvPr>
          <p:cNvSpPr txBox="1">
            <a:spLocks/>
          </p:cNvSpPr>
          <p:nvPr/>
        </p:nvSpPr>
        <p:spPr>
          <a:xfrm>
            <a:off x="1" y="116632"/>
            <a:ext cx="9143999" cy="1049235"/>
          </a:xfrm>
          <a:prstGeom prst="rect">
            <a:avLst/>
          </a:prstGeom>
          <a:effectLst/>
        </p:spPr>
        <p:txBody>
          <a:bodyPr vert="horz" lIns="91440" tIns="45720" rIns="91440" bIns="45720" rtlCol="0" anchor="t" anchorCtr="0">
            <a:norm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lgn="ctr">
              <a:buNone/>
            </a:pPr>
            <a:r>
              <a:rPr lang="en-IN" sz="36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FLOW CHART &amp; CIRCUIT DIAGRAM</a:t>
            </a:r>
          </a:p>
        </p:txBody>
      </p:sp>
      <p:pic>
        <p:nvPicPr>
          <p:cNvPr id="12" name="Picture 11">
            <a:extLst>
              <a:ext uri="{FF2B5EF4-FFF2-40B4-BE49-F238E27FC236}">
                <a16:creationId xmlns:a16="http://schemas.microsoft.com/office/drawing/2014/main" id="{ED5BF7E5-96A8-B7AF-BA0F-968D19A6D917}"/>
              </a:ext>
            </a:extLst>
          </p:cNvPr>
          <p:cNvPicPr>
            <a:picLocks noChangeAspect="1"/>
          </p:cNvPicPr>
          <p:nvPr/>
        </p:nvPicPr>
        <p:blipFill>
          <a:blip r:embed="rId2"/>
          <a:stretch>
            <a:fillRect/>
          </a:stretch>
        </p:blipFill>
        <p:spPr>
          <a:xfrm>
            <a:off x="341115" y="1370339"/>
            <a:ext cx="4230885" cy="3445271"/>
          </a:xfrm>
          <a:prstGeom prst="rect">
            <a:avLst/>
          </a:prstGeom>
          <a:ln w="28575">
            <a:solidFill>
              <a:schemeClr val="tx1"/>
            </a:solidFill>
          </a:ln>
        </p:spPr>
      </p:pic>
      <p:pic>
        <p:nvPicPr>
          <p:cNvPr id="13" name="Picture 12">
            <a:extLst>
              <a:ext uri="{FF2B5EF4-FFF2-40B4-BE49-F238E27FC236}">
                <a16:creationId xmlns:a16="http://schemas.microsoft.com/office/drawing/2014/main" id="{6CB4D886-1811-D17B-3C02-E3980D800947}"/>
              </a:ext>
            </a:extLst>
          </p:cNvPr>
          <p:cNvPicPr>
            <a:picLocks noChangeAspect="1"/>
          </p:cNvPicPr>
          <p:nvPr/>
        </p:nvPicPr>
        <p:blipFill>
          <a:blip r:embed="rId3"/>
          <a:stretch>
            <a:fillRect/>
          </a:stretch>
        </p:blipFill>
        <p:spPr>
          <a:xfrm>
            <a:off x="4860032" y="1370339"/>
            <a:ext cx="3955681" cy="3445270"/>
          </a:xfrm>
          <a:prstGeom prst="rect">
            <a:avLst/>
          </a:prstGeom>
          <a:ln w="38100">
            <a:solidFill>
              <a:schemeClr val="tx1"/>
            </a:solidFill>
          </a:ln>
        </p:spPr>
      </p:pic>
      <p:sp>
        <p:nvSpPr>
          <p:cNvPr id="14" name="TextBox 13">
            <a:extLst>
              <a:ext uri="{FF2B5EF4-FFF2-40B4-BE49-F238E27FC236}">
                <a16:creationId xmlns:a16="http://schemas.microsoft.com/office/drawing/2014/main" id="{AB36AE38-500A-F253-AE47-37D257E0724F}"/>
              </a:ext>
            </a:extLst>
          </p:cNvPr>
          <p:cNvSpPr txBox="1"/>
          <p:nvPr/>
        </p:nvSpPr>
        <p:spPr>
          <a:xfrm>
            <a:off x="827584" y="4869160"/>
            <a:ext cx="3260034"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FLOW CHART</a:t>
            </a:r>
          </a:p>
        </p:txBody>
      </p:sp>
      <p:sp>
        <p:nvSpPr>
          <p:cNvPr id="15" name="TextBox 14">
            <a:extLst>
              <a:ext uri="{FF2B5EF4-FFF2-40B4-BE49-F238E27FC236}">
                <a16:creationId xmlns:a16="http://schemas.microsoft.com/office/drawing/2014/main" id="{C83D9C38-CC49-7FBB-FF54-21ACBD0CF8BE}"/>
              </a:ext>
            </a:extLst>
          </p:cNvPr>
          <p:cNvSpPr txBox="1"/>
          <p:nvPr/>
        </p:nvSpPr>
        <p:spPr>
          <a:xfrm>
            <a:off x="5724128" y="4829090"/>
            <a:ext cx="2531165"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CIRCUIT DIAGRAM</a:t>
            </a:r>
          </a:p>
        </p:txBody>
      </p:sp>
      <p:cxnSp>
        <p:nvCxnSpPr>
          <p:cNvPr id="16" name="Straight Connector 15">
            <a:extLst>
              <a:ext uri="{FF2B5EF4-FFF2-40B4-BE49-F238E27FC236}">
                <a16:creationId xmlns:a16="http://schemas.microsoft.com/office/drawing/2014/main" id="{C78BDDA5-0BE0-B121-67D6-9B8E67539240}"/>
              </a:ext>
            </a:extLst>
          </p:cNvPr>
          <p:cNvCxnSpPr/>
          <p:nvPr/>
        </p:nvCxnSpPr>
        <p:spPr>
          <a:xfrm>
            <a:off x="467544" y="836712"/>
            <a:ext cx="821925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67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07C049-9DB5-8E51-7625-A0DBE5A348D4}"/>
              </a:ext>
            </a:extLst>
          </p:cNvPr>
          <p:cNvSpPr>
            <a:spLocks noGrp="1"/>
          </p:cNvSpPr>
          <p:nvPr>
            <p:ph type="dt" sz="half" idx="10"/>
          </p:nvPr>
        </p:nvSpPr>
        <p:spPr>
          <a:xfrm>
            <a:off x="6172200" y="6172200"/>
            <a:ext cx="2546040" cy="365125"/>
          </a:xfrm>
        </p:spPr>
        <p:txBody>
          <a:bodyPr/>
          <a:lstStyle/>
          <a:p>
            <a:pPr algn="ctr"/>
            <a:fld id="{C2BAD5DB-3670-4628-B617-0A5056B38961}" type="datetime1">
              <a:rPr lang="en-IN" smtClean="0">
                <a:solidFill>
                  <a:schemeClr val="tx1"/>
                </a:solidFill>
                <a:latin typeface="Cambria" panose="02040503050406030204" pitchFamily="18" charset="0"/>
                <a:ea typeface="Cambria" panose="02040503050406030204" pitchFamily="18" charset="0"/>
              </a:rPr>
              <a:pPr algn="ctr"/>
              <a:t>01-12-2023</a:t>
            </a:fld>
            <a:endParaRPr lang="en-IN">
              <a:solidFill>
                <a:schemeClr val="tx1"/>
              </a:solidFill>
              <a:latin typeface="Cambria" panose="02040503050406030204" pitchFamily="18" charset="0"/>
              <a:ea typeface="Cambria" panose="02040503050406030204" pitchFamily="18" charset="0"/>
            </a:endParaRPr>
          </a:p>
        </p:txBody>
      </p:sp>
      <p:sp>
        <p:nvSpPr>
          <p:cNvPr id="3" name="Footer Placeholder 2">
            <a:extLst>
              <a:ext uri="{FF2B5EF4-FFF2-40B4-BE49-F238E27FC236}">
                <a16:creationId xmlns:a16="http://schemas.microsoft.com/office/drawing/2014/main" id="{1B82B14D-36AD-C9F4-20F1-A528D9BE960C}"/>
              </a:ext>
            </a:extLst>
          </p:cNvPr>
          <p:cNvSpPr>
            <a:spLocks noGrp="1"/>
          </p:cNvSpPr>
          <p:nvPr>
            <p:ph type="ftr" sz="quarter" idx="11"/>
          </p:nvPr>
        </p:nvSpPr>
        <p:spPr>
          <a:xfrm>
            <a:off x="457199" y="6172200"/>
            <a:ext cx="3394721" cy="365125"/>
          </a:xfrm>
        </p:spPr>
        <p:txBody>
          <a:bodyPr/>
          <a:lstStyle/>
          <a:p>
            <a:pPr algn="ctr"/>
            <a:r>
              <a:rPr lang="en-US">
                <a:solidFill>
                  <a:schemeClr val="tx1"/>
                </a:solidFill>
                <a:latin typeface="Cambria" panose="02040503050406030204" pitchFamily="18" charset="0"/>
                <a:ea typeface="Cambria" panose="02040503050406030204" pitchFamily="18" charset="0"/>
              </a:rPr>
              <a:t>B.P.Poddar Institute of Management &amp; Technology, Department of Electrical Engineering</a:t>
            </a:r>
            <a:endParaRPr lang="en-IN">
              <a:solidFill>
                <a:schemeClr val="tx1"/>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DC34F12D-1818-680A-BFC2-DFC7CBDBEA0E}"/>
              </a:ext>
            </a:extLst>
          </p:cNvPr>
          <p:cNvSpPr>
            <a:spLocks noGrp="1"/>
          </p:cNvSpPr>
          <p:nvPr>
            <p:ph type="sldNum" sz="quarter" idx="12"/>
          </p:nvPr>
        </p:nvSpPr>
        <p:spPr>
          <a:xfrm>
            <a:off x="3809999" y="6172200"/>
            <a:ext cx="1851665" cy="365125"/>
          </a:xfrm>
        </p:spPr>
        <p:txBody>
          <a:bodyPr/>
          <a:lstStyle/>
          <a:p>
            <a:fld id="{FB208384-5888-4714-B08D-E60A97CF4B4A}" type="slidenum">
              <a:rPr lang="en-IN" sz="1400" smtClean="0">
                <a:solidFill>
                  <a:schemeClr val="tx1"/>
                </a:solidFill>
                <a:latin typeface="Cambria" panose="02040503050406030204" pitchFamily="18" charset="0"/>
                <a:ea typeface="Cambria" panose="02040503050406030204" pitchFamily="18" charset="0"/>
              </a:rPr>
              <a:pPr/>
              <a:t>9</a:t>
            </a:fld>
            <a:endParaRPr lang="en-IN" sz="1400" dirty="0">
              <a:solidFill>
                <a:schemeClr val="tx1"/>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8BFFE902-A4E1-42D2-62A7-1DFF5177EC14}"/>
              </a:ext>
            </a:extLst>
          </p:cNvPr>
          <p:cNvPicPr>
            <a:picLocks noChangeAspect="1"/>
          </p:cNvPicPr>
          <p:nvPr/>
        </p:nvPicPr>
        <p:blipFill>
          <a:blip r:embed="rId2"/>
          <a:stretch>
            <a:fillRect/>
          </a:stretch>
        </p:blipFill>
        <p:spPr>
          <a:xfrm>
            <a:off x="457199" y="2473106"/>
            <a:ext cx="4258817" cy="2927778"/>
          </a:xfrm>
          <a:prstGeom prst="rect">
            <a:avLst/>
          </a:prstGeom>
          <a:ln w="28575">
            <a:solidFill>
              <a:schemeClr val="tx1"/>
            </a:solidFill>
          </a:ln>
        </p:spPr>
      </p:pic>
      <p:pic>
        <p:nvPicPr>
          <p:cNvPr id="8" name="Picture 7">
            <a:extLst>
              <a:ext uri="{FF2B5EF4-FFF2-40B4-BE49-F238E27FC236}">
                <a16:creationId xmlns:a16="http://schemas.microsoft.com/office/drawing/2014/main" id="{801B9CF4-787C-5EBA-29CA-0AB7DAB8AF35}"/>
              </a:ext>
            </a:extLst>
          </p:cNvPr>
          <p:cNvPicPr>
            <a:picLocks noChangeAspect="1"/>
          </p:cNvPicPr>
          <p:nvPr/>
        </p:nvPicPr>
        <p:blipFill>
          <a:blip r:embed="rId3"/>
          <a:stretch>
            <a:fillRect/>
          </a:stretch>
        </p:blipFill>
        <p:spPr>
          <a:xfrm rot="10800000">
            <a:off x="4916262" y="2473106"/>
            <a:ext cx="3976218" cy="2927778"/>
          </a:xfrm>
          <a:prstGeom prst="rect">
            <a:avLst/>
          </a:prstGeom>
          <a:ln w="28575">
            <a:solidFill>
              <a:schemeClr val="tx1"/>
            </a:solidFill>
          </a:ln>
        </p:spPr>
      </p:pic>
      <p:sp>
        <p:nvSpPr>
          <p:cNvPr id="10" name="TextBox 9">
            <a:extLst>
              <a:ext uri="{FF2B5EF4-FFF2-40B4-BE49-F238E27FC236}">
                <a16:creationId xmlns:a16="http://schemas.microsoft.com/office/drawing/2014/main" id="{6E93BAB1-E037-A367-16A3-BE7EA072B7A0}"/>
              </a:ext>
            </a:extLst>
          </p:cNvPr>
          <p:cNvSpPr txBox="1"/>
          <p:nvPr/>
        </p:nvSpPr>
        <p:spPr>
          <a:xfrm>
            <a:off x="0" y="692696"/>
            <a:ext cx="9144000" cy="1077218"/>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WORK DONE TILL NOW (NOT THE COMPLETE ONE) </a:t>
            </a:r>
            <a:endParaRPr lang="en-IN" sz="32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cxnSp>
        <p:nvCxnSpPr>
          <p:cNvPr id="11" name="Straight Connector 10">
            <a:extLst>
              <a:ext uri="{FF2B5EF4-FFF2-40B4-BE49-F238E27FC236}">
                <a16:creationId xmlns:a16="http://schemas.microsoft.com/office/drawing/2014/main" id="{8A5E95EE-35F5-BEA7-1A88-F08BFB853869}"/>
              </a:ext>
            </a:extLst>
          </p:cNvPr>
          <p:cNvCxnSpPr/>
          <p:nvPr/>
        </p:nvCxnSpPr>
        <p:spPr>
          <a:xfrm>
            <a:off x="107504" y="1844824"/>
            <a:ext cx="8856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998365"/>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355</TotalTime>
  <Words>1127</Words>
  <Application>Microsoft Office PowerPoint</Application>
  <PresentationFormat>On-screen Show (4:3)</PresentationFormat>
  <Paragraphs>144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vt:lpstr>
      <vt:lpstr>Georgia</vt:lpstr>
      <vt:lpstr>Trebuchet MS</vt:lpstr>
      <vt:lpstr>Slipstream</vt:lpstr>
      <vt:lpstr>Develop an App based  Smart Meter Infrastructure Incorporating DSM Scenario</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MOOKUL PAUL</cp:lastModifiedBy>
  <cp:revision>18</cp:revision>
  <cp:lastPrinted>2023-11-22T18:26:39Z</cp:lastPrinted>
  <dcterms:created xsi:type="dcterms:W3CDTF">2020-06-12T09:21:57Z</dcterms:created>
  <dcterms:modified xsi:type="dcterms:W3CDTF">2023-12-01T15:13:06Z</dcterms:modified>
</cp:coreProperties>
</file>